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76" r:id="rId66"/>
    <p:sldId id="277" r:id="rId67"/>
    <p:sldId id="278" r:id="rId68"/>
  </p:sldIdLst>
  <p:sldSz cx="18288000" cy="10287000"/>
  <p:notesSz cx="6858000" cy="9144000"/>
  <p:embeddedFontLst>
    <p:embeddedFont>
      <p:font typeface="Anonymous Pro" charset="1" panose="02060609030202000504"/>
      <p:regular r:id="rId6"/>
    </p:embeddedFont>
    <p:embeddedFont>
      <p:font typeface="Anonymous Pro Bold" charset="1" panose="02060809030202000504"/>
      <p:regular r:id="rId7"/>
    </p:embeddedFont>
    <p:embeddedFont>
      <p:font typeface="Anonymous Pro Italics" charset="1" panose="02060609030202000504"/>
      <p:regular r:id="rId8"/>
    </p:embeddedFont>
    <p:embeddedFont>
      <p:font typeface="Anonymous Pro Bold Italics" charset="1" panose="020608090302020005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eague Spartan" charset="1" panose="00000800000000000000"/>
      <p:regular r:id="rId14"/>
    </p:embeddedFont>
    <p:embeddedFont>
      <p:font typeface="Cardo" charset="1" panose="02020600000000000000"/>
      <p:regular r:id="rId15"/>
    </p:embeddedFont>
    <p:embeddedFont>
      <p:font typeface="Cardo Bold" charset="1" panose="02020804080000020003"/>
      <p:regular r:id="rId16"/>
    </p:embeddedFont>
    <p:embeddedFont>
      <p:font typeface="Cardo Italics" charset="1" panose="02020600000000000000"/>
      <p:regular r:id="rId17"/>
    </p:embeddedFont>
    <p:embeddedFont>
      <p:font typeface="Canva Sans 2" charset="1" panose="020B0503030501040103"/>
      <p:regular r:id="rId18"/>
    </p:embeddedFont>
    <p:embeddedFont>
      <p:font typeface="Canva Sans 2 Bold" charset="1" panose="020B0803030501040103"/>
      <p:regular r:id="rId19"/>
    </p:embeddedFont>
    <p:embeddedFont>
      <p:font typeface="Canva Sans 2 Italics" charset="1" panose="020B0503030501040103"/>
      <p:regular r:id="rId20"/>
    </p:embeddedFont>
    <p:embeddedFont>
      <p:font typeface="Canva Sans 2 Bold Italics" charset="1" panose="020B0803030501040103"/>
      <p:regular r:id="rId21"/>
    </p:embeddedFont>
    <p:embeddedFont>
      <p:font typeface="Copperplate Gothic 32 AB" charset="1" panose="020E0807020206020404"/>
      <p:regular r:id="rId22"/>
    </p:embeddedFont>
    <p:embeddedFont>
      <p:font typeface="Copperplate Gothic 32 AB Bold" charset="1" panose="020E0707020206020404"/>
      <p:regular r:id="rId23"/>
    </p:embeddedFont>
    <p:embeddedFont>
      <p:font typeface="IBM Plex Sans" charset="1" panose="020B0503050203000203"/>
      <p:regular r:id="rId24"/>
    </p:embeddedFont>
    <p:embeddedFont>
      <p:font typeface="IBM Plex Sans Bold" charset="1" panose="020B0803050203000203"/>
      <p:regular r:id="rId25"/>
    </p:embeddedFont>
    <p:embeddedFont>
      <p:font typeface="IBM Plex Sans Italics" charset="1" panose="020B0503050203000203"/>
      <p:regular r:id="rId26"/>
    </p:embeddedFont>
    <p:embeddedFont>
      <p:font typeface="IBM Plex Sans Bold Italics" charset="1" panose="020B0803050203000203"/>
      <p:regular r:id="rId27"/>
    </p:embeddedFont>
    <p:embeddedFont>
      <p:font typeface="IBM Plex Sans Thin" charset="1" panose="020B0203050203000203"/>
      <p:regular r:id="rId28"/>
    </p:embeddedFont>
    <p:embeddedFont>
      <p:font typeface="IBM Plex Sans Thin Italics" charset="1" panose="020B0203050203000203"/>
      <p:regular r:id="rId29"/>
    </p:embeddedFont>
    <p:embeddedFont>
      <p:font typeface="IBM Plex Sans Medium" charset="1" panose="020B0603050203000203"/>
      <p:regular r:id="rId30"/>
    </p:embeddedFont>
    <p:embeddedFont>
      <p:font typeface="IBM Plex Sans Medium Italics" charset="1" panose="020B0603050203000203"/>
      <p:regular r:id="rId31"/>
    </p:embeddedFont>
    <p:embeddedFont>
      <p:font typeface="Canva Sans 1" charset="1" panose="020B0503030501040103"/>
      <p:regular r:id="rId32"/>
    </p:embeddedFont>
    <p:embeddedFont>
      <p:font typeface="Canva Sans 1 Bold" charset="1" panose="020B0803030501040103"/>
      <p:regular r:id="rId33"/>
    </p:embeddedFont>
    <p:embeddedFont>
      <p:font typeface="Canva Sans 1 Italics" charset="1" panose="020B0503030501040103"/>
      <p:regular r:id="rId34"/>
    </p:embeddedFont>
    <p:embeddedFont>
      <p:font typeface="Canva Sans 1 Bold Italics" charset="1" panose="020B0803030501040103"/>
      <p:regular r:id="rId35"/>
    </p:embeddedFont>
    <p:embeddedFont>
      <p:font typeface="Canva Sans 1 Medium" charset="1" panose="020B0603030501040103"/>
      <p:regular r:id="rId36"/>
    </p:embeddedFont>
    <p:embeddedFont>
      <p:font typeface="Canva Sans 1 Medium Italics" charset="1" panose="020B0603030501040103"/>
      <p:regular r:id="rId37"/>
    </p:embeddedFont>
    <p:embeddedFont>
      <p:font typeface="Be Vietnam" charset="1" panose="00000500000000000000"/>
      <p:regular r:id="rId38"/>
    </p:embeddedFont>
    <p:embeddedFont>
      <p:font typeface="Be Vietnam Italics" charset="1" panose="00000500000000000000"/>
      <p:regular r:id="rId39"/>
    </p:embeddedFont>
    <p:embeddedFont>
      <p:font typeface="Be Vietnam Thin" charset="1" panose="00000200000000000000"/>
      <p:regular r:id="rId40"/>
    </p:embeddedFont>
    <p:embeddedFont>
      <p:font typeface="Be Vietnam Thin Italics" charset="1" panose="00000300000000000000"/>
      <p:regular r:id="rId41"/>
    </p:embeddedFont>
    <p:embeddedFont>
      <p:font typeface="Be Vietnam Medium" charset="1" panose="00000600000000000000"/>
      <p:regular r:id="rId42"/>
    </p:embeddedFont>
    <p:embeddedFont>
      <p:font typeface="Be Vietnam Medium Italics" charset="1" panose="00000600000000000000"/>
      <p:regular r:id="rId43"/>
    </p:embeddedFont>
    <p:embeddedFont>
      <p:font typeface="Be Vietnam Ultra-Bold" charset="1" panose="00000900000000000000"/>
      <p:regular r:id="rId44"/>
    </p:embeddedFont>
    <p:embeddedFont>
      <p:font typeface="Be Vietnam Ultra-Bold Italics" charset="1" panose="000009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66" Target="slides/slide21.xml" Type="http://schemas.openxmlformats.org/officeDocument/2006/relationships/slide"/><Relationship Id="rId67" Target="slides/slide22.xml" Type="http://schemas.openxmlformats.org/officeDocument/2006/relationships/slide"/><Relationship Id="rId68" Target="slides/slide2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 Id="rId9" Target="../media/image2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27.png" Type="http://schemas.openxmlformats.org/officeDocument/2006/relationships/image"/><Relationship Id="rId7" Target="../media/image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3.png" Type="http://schemas.openxmlformats.org/officeDocument/2006/relationships/image"/><Relationship Id="rId6" Target="../media/image30.png" Type="http://schemas.openxmlformats.org/officeDocument/2006/relationships/image"/><Relationship Id="rId7" Target="../media/image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3.png" Type="http://schemas.openxmlformats.org/officeDocument/2006/relationships/image"/><Relationship Id="rId6" Target="../media/image30.png" Type="http://schemas.openxmlformats.org/officeDocument/2006/relationships/image"/><Relationship Id="rId7" Target="../media/image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4.png" Type="http://schemas.openxmlformats.org/officeDocument/2006/relationships/image"/><Relationship Id="rId6" Target="../media/image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6.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 Id="rId9"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slide2.xml" Type="http://schemas.openxmlformats.org/officeDocument/2006/relationships/slide"/><Relationship Id="rId7" Target="../media/image5.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29843" y="7376456"/>
            <a:ext cx="1283563" cy="1129273"/>
          </a:xfrm>
          <a:custGeom>
            <a:avLst/>
            <a:gdLst/>
            <a:ahLst/>
            <a:cxnLst/>
            <a:rect r="r" b="b" t="t" l="l"/>
            <a:pathLst>
              <a:path h="1129273" w="1283563">
                <a:moveTo>
                  <a:pt x="0" y="0"/>
                </a:moveTo>
                <a:lnTo>
                  <a:pt x="1283564" y="0"/>
                </a:lnTo>
                <a:lnTo>
                  <a:pt x="1283564" y="1129273"/>
                </a:lnTo>
                <a:lnTo>
                  <a:pt x="0" y="1129273"/>
                </a:lnTo>
                <a:lnTo>
                  <a:pt x="0" y="0"/>
                </a:lnTo>
                <a:close/>
              </a:path>
            </a:pathLst>
          </a:custGeom>
          <a:blipFill>
            <a:blip r:embed="rId5"/>
            <a:stretch>
              <a:fillRect l="0" t="0" r="0" b="0"/>
            </a:stretch>
          </a:blipFill>
        </p:spPr>
      </p:sp>
      <p:sp>
        <p:nvSpPr>
          <p:cNvPr name="TextBox 5" id="5"/>
          <p:cNvSpPr txBox="true"/>
          <p:nvPr/>
        </p:nvSpPr>
        <p:spPr>
          <a:xfrm rot="0">
            <a:off x="953643" y="2941863"/>
            <a:ext cx="8190357" cy="3587724"/>
          </a:xfrm>
          <a:prstGeom prst="rect">
            <a:avLst/>
          </a:prstGeom>
        </p:spPr>
        <p:txBody>
          <a:bodyPr anchor="t" rtlCol="false" tIns="0" lIns="0" bIns="0" rIns="0">
            <a:spAutoFit/>
          </a:bodyPr>
          <a:lstStyle/>
          <a:p>
            <a:pPr>
              <a:lnSpc>
                <a:spcPts val="5613"/>
              </a:lnSpc>
            </a:pPr>
            <a:r>
              <a:rPr lang="en-US" sz="5450">
                <a:solidFill>
                  <a:srgbClr val="F8F8F8"/>
                </a:solidFill>
                <a:latin typeface="Be Vietnam Bold"/>
              </a:rPr>
              <a:t>BEHAVIORAL ANALYTICS FOR DETECTING ANOMALIES IN FINANCIAL TRANSACTIONS </a:t>
            </a:r>
          </a:p>
        </p:txBody>
      </p:sp>
      <p:sp>
        <p:nvSpPr>
          <p:cNvPr name="TextBox 6" id="6"/>
          <p:cNvSpPr txBox="true"/>
          <p:nvPr/>
        </p:nvSpPr>
        <p:spPr>
          <a:xfrm rot="0">
            <a:off x="1314387" y="7670519"/>
            <a:ext cx="5517053" cy="988764"/>
          </a:xfrm>
          <a:prstGeom prst="rect">
            <a:avLst/>
          </a:prstGeom>
        </p:spPr>
        <p:txBody>
          <a:bodyPr anchor="t" rtlCol="false" tIns="0" lIns="0" bIns="0" rIns="0">
            <a:spAutoFit/>
          </a:bodyPr>
          <a:lstStyle/>
          <a:p>
            <a:pPr algn="ctr">
              <a:lnSpc>
                <a:spcPts val="2621"/>
              </a:lnSpc>
            </a:pPr>
            <a:r>
              <a:rPr lang="en-US" sz="1872">
                <a:solidFill>
                  <a:srgbClr val="F8F8F8"/>
                </a:solidFill>
                <a:latin typeface="League Spartan"/>
              </a:rPr>
              <a:t>Problem statement -3</a:t>
            </a:r>
          </a:p>
          <a:p>
            <a:pPr algn="ctr">
              <a:lnSpc>
                <a:spcPts val="2621"/>
              </a:lnSpc>
            </a:pPr>
            <a:r>
              <a:rPr lang="en-US" sz="1872">
                <a:solidFill>
                  <a:srgbClr val="F8F8F8"/>
                </a:solidFill>
                <a:latin typeface="League Spartan"/>
              </a:rPr>
              <a:t>SHAASTRA-ENCRYPTCON</a:t>
            </a:r>
          </a:p>
          <a:p>
            <a:pPr algn="ctr">
              <a:lnSpc>
                <a:spcPts val="2621"/>
              </a:lnSpc>
            </a:pPr>
          </a:p>
        </p:txBody>
      </p:sp>
      <p:sp>
        <p:nvSpPr>
          <p:cNvPr name="TextBox 7" id="7"/>
          <p:cNvSpPr txBox="true"/>
          <p:nvPr/>
        </p:nvSpPr>
        <p:spPr>
          <a:xfrm rot="0">
            <a:off x="13654171" y="7748370"/>
            <a:ext cx="3922476" cy="1509930"/>
          </a:xfrm>
          <a:prstGeom prst="rect">
            <a:avLst/>
          </a:prstGeom>
        </p:spPr>
        <p:txBody>
          <a:bodyPr anchor="t" rtlCol="false" tIns="0" lIns="0" bIns="0" rIns="0">
            <a:spAutoFit/>
          </a:bodyPr>
          <a:lstStyle/>
          <a:p>
            <a:pPr algn="ctr">
              <a:lnSpc>
                <a:spcPts val="2419"/>
              </a:lnSpc>
            </a:pPr>
            <a:r>
              <a:rPr lang="en-US" sz="1728">
                <a:solidFill>
                  <a:srgbClr val="F8F8F8"/>
                </a:solidFill>
                <a:latin typeface="Cardo"/>
              </a:rPr>
              <a:t>PRESENTED BY :  TEAM-VTK</a:t>
            </a:r>
          </a:p>
          <a:p>
            <a:pPr algn="ctr">
              <a:lnSpc>
                <a:spcPts val="2419"/>
              </a:lnSpc>
            </a:pPr>
            <a:r>
              <a:rPr lang="en-US" sz="1728">
                <a:solidFill>
                  <a:srgbClr val="F8F8F8"/>
                </a:solidFill>
                <a:latin typeface="Cardo"/>
              </a:rPr>
              <a:t>Vishwajeet Bharadwaj </a:t>
            </a:r>
          </a:p>
          <a:p>
            <a:pPr algn="ctr">
              <a:lnSpc>
                <a:spcPts val="2419"/>
              </a:lnSpc>
            </a:pPr>
            <a:r>
              <a:rPr lang="en-US" sz="1728">
                <a:solidFill>
                  <a:srgbClr val="F8F8F8"/>
                </a:solidFill>
                <a:latin typeface="Cardo"/>
              </a:rPr>
              <a:t>Kaavya SK</a:t>
            </a:r>
          </a:p>
          <a:p>
            <a:pPr algn="ctr">
              <a:lnSpc>
                <a:spcPts val="2419"/>
              </a:lnSpc>
            </a:pPr>
            <a:r>
              <a:rPr lang="en-US" sz="1728">
                <a:solidFill>
                  <a:srgbClr val="F8F8F8"/>
                </a:solidFill>
                <a:latin typeface="Cardo"/>
              </a:rPr>
              <a:t>Thirusha M</a:t>
            </a:r>
          </a:p>
          <a:p>
            <a:pPr algn="ctr">
              <a:lnSpc>
                <a:spcPts val="2419"/>
              </a:lnSpc>
            </a:pPr>
          </a:p>
        </p:txBody>
      </p:sp>
      <p:sp>
        <p:nvSpPr>
          <p:cNvPr name="Freeform 8" id="8"/>
          <p:cNvSpPr/>
          <p:nvPr/>
        </p:nvSpPr>
        <p:spPr>
          <a:xfrm flipH="false" flipV="false" rot="0">
            <a:off x="314325" y="333778"/>
            <a:ext cx="2055251" cy="513264"/>
          </a:xfrm>
          <a:custGeom>
            <a:avLst/>
            <a:gdLst/>
            <a:ahLst/>
            <a:cxnLst/>
            <a:rect r="r" b="b" t="t" l="l"/>
            <a:pathLst>
              <a:path h="513264" w="2055251">
                <a:moveTo>
                  <a:pt x="0" y="0"/>
                </a:moveTo>
                <a:lnTo>
                  <a:pt x="2055251" y="0"/>
                </a:lnTo>
                <a:lnTo>
                  <a:pt x="2055251" y="513264"/>
                </a:lnTo>
                <a:lnTo>
                  <a:pt x="0" y="513264"/>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602095" y="686001"/>
            <a:ext cx="3989911" cy="1630715"/>
            <a:chOff x="0" y="0"/>
            <a:chExt cx="1050841" cy="429489"/>
          </a:xfrm>
        </p:grpSpPr>
        <p:sp>
          <p:nvSpPr>
            <p:cNvPr name="Freeform 4" id="4"/>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name="TextBox 5" id="5"/>
            <p:cNvSpPr txBox="true"/>
            <p:nvPr/>
          </p:nvSpPr>
          <p:spPr>
            <a:xfrm>
              <a:off x="0" y="-76200"/>
              <a:ext cx="1050841" cy="505689"/>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F8F8F8"/>
                  </a:solidFill>
                  <a:latin typeface="Be Vietnam Bold"/>
                </a:rPr>
                <a:t>Training model</a:t>
              </a:r>
            </a:p>
          </p:txBody>
        </p:sp>
      </p:grpSp>
      <p:sp>
        <p:nvSpPr>
          <p:cNvPr name="Freeform 6" id="6"/>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757007" y="8985885"/>
            <a:ext cx="502293" cy="502293"/>
            <a:chOff x="0" y="0"/>
            <a:chExt cx="669724" cy="669724"/>
          </a:xfrm>
        </p:grpSpPr>
        <p:sp>
          <p:nvSpPr>
            <p:cNvPr name="Freeform 9" id="9"/>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9"/>
            <a:stretch>
              <a:fillRect l="0" t="0" r="0" b="0"/>
            </a:stretch>
          </a:blipFill>
        </p:spPr>
      </p:sp>
      <p:sp>
        <p:nvSpPr>
          <p:cNvPr name="TextBox 12" id="12"/>
          <p:cNvSpPr txBox="true"/>
          <p:nvPr/>
        </p:nvSpPr>
        <p:spPr>
          <a:xfrm rot="0">
            <a:off x="1028700" y="2622227"/>
            <a:ext cx="3906777" cy="380373"/>
          </a:xfrm>
          <a:prstGeom prst="rect">
            <a:avLst/>
          </a:prstGeom>
        </p:spPr>
        <p:txBody>
          <a:bodyPr anchor="t" rtlCol="false" tIns="0" lIns="0" bIns="0" rIns="0">
            <a:spAutoFit/>
          </a:bodyPr>
          <a:lstStyle/>
          <a:p>
            <a:pPr algn="l">
              <a:lnSpc>
                <a:spcPts val="3163"/>
              </a:lnSpc>
            </a:pPr>
          </a:p>
        </p:txBody>
      </p:sp>
      <p:sp>
        <p:nvSpPr>
          <p:cNvPr name="TextBox 13" id="13"/>
          <p:cNvSpPr txBox="true"/>
          <p:nvPr/>
        </p:nvSpPr>
        <p:spPr>
          <a:xfrm rot="0">
            <a:off x="0" y="2774314"/>
            <a:ext cx="18288000" cy="3497713"/>
          </a:xfrm>
          <a:prstGeom prst="rect">
            <a:avLst/>
          </a:prstGeom>
        </p:spPr>
        <p:txBody>
          <a:bodyPr anchor="t" rtlCol="false" tIns="0" lIns="0" bIns="0" rIns="0">
            <a:spAutoFit/>
          </a:bodyPr>
          <a:lstStyle/>
          <a:p>
            <a:pPr algn="ctr">
              <a:lnSpc>
                <a:spcPts val="3980"/>
              </a:lnSpc>
            </a:pPr>
            <a:r>
              <a:rPr lang="en-US" sz="2843">
                <a:solidFill>
                  <a:srgbClr val="F8F8F8"/>
                </a:solidFill>
                <a:latin typeface="League Spartan"/>
              </a:rPr>
              <a:t>We have opted for the usage of isolated forest machine learning model </a:t>
            </a:r>
          </a:p>
          <a:p>
            <a:pPr algn="ctr">
              <a:lnSpc>
                <a:spcPts val="3980"/>
              </a:lnSpc>
            </a:pPr>
            <a:r>
              <a:rPr lang="en-US" sz="2843">
                <a:solidFill>
                  <a:srgbClr val="F8F8F8"/>
                </a:solidFill>
                <a:latin typeface="League Spartan"/>
              </a:rPr>
              <a:t>(unsupervised) that follows ensemble learning and focuses on isolating the anomalies in the data-set that employs isolation and tracking of the anomalies in the subset (tree) of the data that ensures each tree captures different aspects of the overall pattern in the data .Feature influence and importance is also supproted in this model that enables us to locate and identify the outliers (Anomalies) from the historical finance transaction data . Hyperparameters can be chosen and applied for tuning and optimizing the model’s performance </a:t>
            </a:r>
          </a:p>
        </p:txBody>
      </p:sp>
      <p:sp>
        <p:nvSpPr>
          <p:cNvPr name="Freeform 14" id="14"/>
          <p:cNvSpPr/>
          <p:nvPr/>
        </p:nvSpPr>
        <p:spPr>
          <a:xfrm flipH="false" flipV="false" rot="0">
            <a:off x="4610041" y="6983403"/>
            <a:ext cx="7974018" cy="3170247"/>
          </a:xfrm>
          <a:custGeom>
            <a:avLst/>
            <a:gdLst/>
            <a:ahLst/>
            <a:cxnLst/>
            <a:rect r="r" b="b" t="t" l="l"/>
            <a:pathLst>
              <a:path h="3170247" w="7974018">
                <a:moveTo>
                  <a:pt x="0" y="0"/>
                </a:moveTo>
                <a:lnTo>
                  <a:pt x="7974018" y="0"/>
                </a:lnTo>
                <a:lnTo>
                  <a:pt x="7974018" y="3170247"/>
                </a:lnTo>
                <a:lnTo>
                  <a:pt x="0" y="3170247"/>
                </a:lnTo>
                <a:lnTo>
                  <a:pt x="0" y="0"/>
                </a:lnTo>
                <a:close/>
              </a:path>
            </a:pathLst>
          </a:custGeom>
          <a:blipFill>
            <a:blip r:embed="rId10"/>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pic>
        <p:nvPicPr>
          <p:cNvPr name="Picture 3" id="3"/>
          <p:cNvPicPr>
            <a:picLocks noChangeAspect="true"/>
          </p:cNvPicPr>
          <p:nvPr/>
        </p:nvPicPr>
        <p:blipFill>
          <a:blip r:embed="rId3"/>
          <a:stretch>
            <a:fillRect/>
          </a:stretch>
        </p:blipFill>
        <p:spPr>
          <a:xfrm rot="0">
            <a:off x="7180756" y="5816143"/>
            <a:ext cx="3310942" cy="3310942"/>
          </a:xfrm>
          <a:prstGeom prst="rect">
            <a:avLst/>
          </a:prstGeom>
        </p:spPr>
      </p:pic>
      <p:sp>
        <p:nvSpPr>
          <p:cNvPr name="Freeform 4" id="4"/>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6"/>
            <a:stretch>
              <a:fillRect l="0" t="0" r="0" b="0"/>
            </a:stretch>
          </a:blipFill>
        </p:spPr>
      </p:sp>
      <p:grpSp>
        <p:nvGrpSpPr>
          <p:cNvPr name="Group 6" id="6"/>
          <p:cNvGrpSpPr/>
          <p:nvPr/>
        </p:nvGrpSpPr>
        <p:grpSpPr>
          <a:xfrm rot="0">
            <a:off x="6926997" y="1104900"/>
            <a:ext cx="3989911" cy="1630715"/>
            <a:chOff x="0" y="0"/>
            <a:chExt cx="1050841" cy="429489"/>
          </a:xfrm>
        </p:grpSpPr>
        <p:sp>
          <p:nvSpPr>
            <p:cNvPr name="Freeform 7" id="7"/>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name="TextBox 8" id="8"/>
            <p:cNvSpPr txBox="true"/>
            <p:nvPr/>
          </p:nvSpPr>
          <p:spPr>
            <a:xfrm>
              <a:off x="0" y="-76200"/>
              <a:ext cx="1050841" cy="505689"/>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F8F8F8"/>
                  </a:solidFill>
                  <a:latin typeface="Be Vietnam Bold"/>
                </a:rPr>
                <a:t>Behaviour</a:t>
              </a:r>
            </a:p>
          </p:txBody>
        </p:sp>
      </p:grpSp>
      <p:sp>
        <p:nvSpPr>
          <p:cNvPr name="TextBox 9" id="9"/>
          <p:cNvSpPr txBox="true"/>
          <p:nvPr/>
        </p:nvSpPr>
        <p:spPr>
          <a:xfrm rot="0">
            <a:off x="3637701" y="3311129"/>
            <a:ext cx="10879248" cy="2142751"/>
          </a:xfrm>
          <a:prstGeom prst="rect">
            <a:avLst/>
          </a:prstGeom>
        </p:spPr>
        <p:txBody>
          <a:bodyPr anchor="t" rtlCol="false" tIns="0" lIns="0" bIns="0" rIns="0">
            <a:spAutoFit/>
          </a:bodyPr>
          <a:lstStyle/>
          <a:p>
            <a:pPr algn="ctr">
              <a:lnSpc>
                <a:spcPts val="4318"/>
              </a:lnSpc>
              <a:spcBef>
                <a:spcPct val="0"/>
              </a:spcBef>
            </a:pPr>
            <a:r>
              <a:rPr lang="en-US" sz="3084">
                <a:solidFill>
                  <a:srgbClr val="FFFFFF"/>
                </a:solidFill>
                <a:latin typeface="League Spartan"/>
              </a:rPr>
              <a:t>Create behavioral profiles for users and entities based on historical transaction data.</a:t>
            </a:r>
          </a:p>
          <a:p>
            <a:pPr algn="ctr">
              <a:lnSpc>
                <a:spcPts val="4318"/>
              </a:lnSpc>
              <a:spcBef>
                <a:spcPct val="0"/>
              </a:spcBef>
            </a:pPr>
            <a:r>
              <a:rPr lang="en-US" sz="3084">
                <a:solidFill>
                  <a:srgbClr val="FFFFFF"/>
                </a:solidFill>
                <a:latin typeface="League Spartan"/>
              </a:rPr>
              <a:t>Regularly update profiles to adapt to changes in user behavior and transaction patterns.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602095" y="686001"/>
            <a:ext cx="3989911" cy="1630715"/>
            <a:chOff x="0" y="0"/>
            <a:chExt cx="1050841" cy="429489"/>
          </a:xfrm>
        </p:grpSpPr>
        <p:sp>
          <p:nvSpPr>
            <p:cNvPr name="Freeform 4" id="4"/>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name="TextBox 5" id="5"/>
            <p:cNvSpPr txBox="true"/>
            <p:nvPr/>
          </p:nvSpPr>
          <p:spPr>
            <a:xfrm>
              <a:off x="0" y="-76200"/>
              <a:ext cx="1050841" cy="505689"/>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F8F8F8"/>
                  </a:solidFill>
                  <a:latin typeface="Be Vietnam Bold"/>
                </a:rPr>
                <a:t>Reaction-set</a:t>
              </a:r>
            </a:p>
          </p:txBody>
        </p:sp>
      </p:grpSp>
      <p:sp>
        <p:nvSpPr>
          <p:cNvPr name="Freeform 6" id="6"/>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757007" y="8985885"/>
            <a:ext cx="502293" cy="502293"/>
            <a:chOff x="0" y="0"/>
            <a:chExt cx="669724" cy="669724"/>
          </a:xfrm>
        </p:grpSpPr>
        <p:sp>
          <p:nvSpPr>
            <p:cNvPr name="Freeform 9" id="9"/>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9"/>
            <a:stretch>
              <a:fillRect l="0" t="0" r="0" b="0"/>
            </a:stretch>
          </a:blipFill>
        </p:spPr>
      </p:sp>
      <p:sp>
        <p:nvSpPr>
          <p:cNvPr name="TextBox 12" id="12"/>
          <p:cNvSpPr txBox="true"/>
          <p:nvPr/>
        </p:nvSpPr>
        <p:spPr>
          <a:xfrm rot="0">
            <a:off x="2529191" y="3288350"/>
            <a:ext cx="13229617" cy="2995887"/>
          </a:xfrm>
          <a:prstGeom prst="rect">
            <a:avLst/>
          </a:prstGeom>
        </p:spPr>
        <p:txBody>
          <a:bodyPr anchor="t" rtlCol="false" tIns="0" lIns="0" bIns="0" rIns="0">
            <a:spAutoFit/>
          </a:bodyPr>
          <a:lstStyle/>
          <a:p>
            <a:pPr algn="ctr">
              <a:lnSpc>
                <a:spcPts val="3980"/>
              </a:lnSpc>
            </a:pPr>
            <a:r>
              <a:rPr lang="en-US" sz="2843">
                <a:solidFill>
                  <a:srgbClr val="F8F8F8"/>
                </a:solidFill>
                <a:latin typeface="League Spartan"/>
              </a:rPr>
              <a:t>Once  the model is succesfully trained and an incoming transaction is faced and detetcted as an anomaly , This can lead to prompt of MFA authentication like delivering OTP to a mobile for procedding with the transaction based on the strength of anomaly prediction. This can ensure the security and improvement of transaction after identifying the anomalies in the transactions </a:t>
            </a:r>
          </a:p>
        </p:txBody>
      </p:sp>
      <p:sp>
        <p:nvSpPr>
          <p:cNvPr name="Freeform 13" id="13"/>
          <p:cNvSpPr/>
          <p:nvPr/>
        </p:nvSpPr>
        <p:spPr>
          <a:xfrm flipH="false" flipV="false" rot="0">
            <a:off x="3434136" y="6627137"/>
            <a:ext cx="10924501" cy="955496"/>
          </a:xfrm>
          <a:custGeom>
            <a:avLst/>
            <a:gdLst/>
            <a:ahLst/>
            <a:cxnLst/>
            <a:rect r="r" b="b" t="t" l="l"/>
            <a:pathLst>
              <a:path h="955496" w="10924501">
                <a:moveTo>
                  <a:pt x="0" y="0"/>
                </a:moveTo>
                <a:lnTo>
                  <a:pt x="10924501" y="0"/>
                </a:lnTo>
                <a:lnTo>
                  <a:pt x="10924501" y="955496"/>
                </a:lnTo>
                <a:lnTo>
                  <a:pt x="0" y="955496"/>
                </a:lnTo>
                <a:lnTo>
                  <a:pt x="0" y="0"/>
                </a:lnTo>
                <a:close/>
              </a:path>
            </a:pathLst>
          </a:custGeom>
          <a:blipFill>
            <a:blip r:embed="rId10"/>
            <a:stretch>
              <a:fillRect l="0" t="0" r="0" b="0"/>
            </a:stretch>
          </a:blipFill>
        </p:spPr>
      </p:sp>
      <p:sp>
        <p:nvSpPr>
          <p:cNvPr name="TextBox 14" id="14"/>
          <p:cNvSpPr txBox="true"/>
          <p:nvPr/>
        </p:nvSpPr>
        <p:spPr>
          <a:xfrm rot="0">
            <a:off x="1028700" y="2622227"/>
            <a:ext cx="3906777" cy="380373"/>
          </a:xfrm>
          <a:prstGeom prst="rect">
            <a:avLst/>
          </a:prstGeom>
        </p:spPr>
        <p:txBody>
          <a:bodyPr anchor="t" rtlCol="false" tIns="0" lIns="0" bIns="0" rIns="0">
            <a:spAutoFit/>
          </a:bodyPr>
          <a:lstStyle/>
          <a:p>
            <a:pPr algn="l">
              <a:lnSpc>
                <a:spcPts val="3163"/>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856804" y="107577"/>
            <a:ext cx="13253472" cy="4795347"/>
          </a:xfrm>
          <a:custGeom>
            <a:avLst/>
            <a:gdLst/>
            <a:ahLst/>
            <a:cxnLst/>
            <a:rect r="r" b="b" t="t" l="l"/>
            <a:pathLst>
              <a:path h="4795347" w="13253472">
                <a:moveTo>
                  <a:pt x="0" y="0"/>
                </a:moveTo>
                <a:lnTo>
                  <a:pt x="13253472" y="0"/>
                </a:lnTo>
                <a:lnTo>
                  <a:pt x="13253472" y="4795347"/>
                </a:lnTo>
                <a:lnTo>
                  <a:pt x="0" y="47953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57007" y="956821"/>
            <a:ext cx="502293" cy="502293"/>
            <a:chOff x="0" y="0"/>
            <a:chExt cx="669724" cy="669724"/>
          </a:xfrm>
        </p:grpSpPr>
        <p:sp>
          <p:nvSpPr>
            <p:cNvPr name="Freeform 4" id="4"/>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8"/>
            <a:stretch>
              <a:fillRect l="0" t="0" r="0" b="0"/>
            </a:stretch>
          </a:blipFill>
        </p:spPr>
      </p:sp>
      <p:sp>
        <p:nvSpPr>
          <p:cNvPr name="Freeform 7" id="7"/>
          <p:cNvSpPr/>
          <p:nvPr/>
        </p:nvSpPr>
        <p:spPr>
          <a:xfrm flipH="false" flipV="false" rot="0">
            <a:off x="5839994" y="7018978"/>
            <a:ext cx="6136483" cy="2239322"/>
          </a:xfrm>
          <a:custGeom>
            <a:avLst/>
            <a:gdLst/>
            <a:ahLst/>
            <a:cxnLst/>
            <a:rect r="r" b="b" t="t" l="l"/>
            <a:pathLst>
              <a:path h="2239322" w="6136483">
                <a:moveTo>
                  <a:pt x="0" y="0"/>
                </a:moveTo>
                <a:lnTo>
                  <a:pt x="6136484" y="0"/>
                </a:lnTo>
                <a:lnTo>
                  <a:pt x="6136484" y="2239322"/>
                </a:lnTo>
                <a:lnTo>
                  <a:pt x="0" y="2239322"/>
                </a:lnTo>
                <a:lnTo>
                  <a:pt x="0" y="0"/>
                </a:lnTo>
                <a:close/>
              </a:path>
            </a:pathLst>
          </a:custGeom>
          <a:blipFill>
            <a:blip r:embed="rId9"/>
            <a:stretch>
              <a:fillRect l="0" t="0" r="0" b="0"/>
            </a:stretch>
          </a:blipFill>
        </p:spPr>
      </p:sp>
      <p:sp>
        <p:nvSpPr>
          <p:cNvPr name="TextBox 8" id="8"/>
          <p:cNvSpPr txBox="true"/>
          <p:nvPr/>
        </p:nvSpPr>
        <p:spPr>
          <a:xfrm rot="0">
            <a:off x="2820718" y="1795255"/>
            <a:ext cx="3019276" cy="887095"/>
          </a:xfrm>
          <a:prstGeom prst="rect">
            <a:avLst/>
          </a:prstGeom>
        </p:spPr>
        <p:txBody>
          <a:bodyPr anchor="t" rtlCol="false" tIns="0" lIns="0" bIns="0" rIns="0">
            <a:spAutoFit/>
          </a:bodyPr>
          <a:lstStyle/>
          <a:p>
            <a:pPr algn="ctr">
              <a:lnSpc>
                <a:spcPts val="7279"/>
              </a:lnSpc>
            </a:pPr>
            <a:r>
              <a:rPr lang="en-US" sz="5199">
                <a:solidFill>
                  <a:srgbClr val="000000"/>
                </a:solidFill>
                <a:latin typeface="League Spartan"/>
              </a:rPr>
              <a:t>Working</a:t>
            </a:r>
          </a:p>
        </p:txBody>
      </p:sp>
      <p:sp>
        <p:nvSpPr>
          <p:cNvPr name="TextBox 9" id="9"/>
          <p:cNvSpPr txBox="true"/>
          <p:nvPr/>
        </p:nvSpPr>
        <p:spPr>
          <a:xfrm rot="0">
            <a:off x="2467640" y="3048430"/>
            <a:ext cx="14289368" cy="3036153"/>
          </a:xfrm>
          <a:prstGeom prst="rect">
            <a:avLst/>
          </a:prstGeom>
        </p:spPr>
        <p:txBody>
          <a:bodyPr anchor="t" rtlCol="false" tIns="0" lIns="0" bIns="0" rIns="0">
            <a:spAutoFit/>
          </a:bodyPr>
          <a:lstStyle/>
          <a:p>
            <a:pPr>
              <a:lnSpc>
                <a:spcPts val="4852"/>
              </a:lnSpc>
            </a:pPr>
            <a:r>
              <a:rPr lang="en-US" sz="3466">
                <a:solidFill>
                  <a:srgbClr val="000000"/>
                </a:solidFill>
                <a:latin typeface="Anonymous Pro"/>
              </a:rPr>
              <a:t>The project is built in Python with a GUI using Tkinter screen that gives the anomaly pattern analysis with it’s behavior. It is a assumed to be a 2nd layer interface that handles the transaction details and predicts it as anomaly with its respective pattern &amp; probability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12390" y="1185953"/>
            <a:ext cx="7837782" cy="7049625"/>
          </a:xfrm>
          <a:custGeom>
            <a:avLst/>
            <a:gdLst/>
            <a:ahLst/>
            <a:cxnLst/>
            <a:rect r="r" b="b" t="t" l="l"/>
            <a:pathLst>
              <a:path h="7049625" w="7837782">
                <a:moveTo>
                  <a:pt x="0" y="0"/>
                </a:moveTo>
                <a:lnTo>
                  <a:pt x="7837783" y="0"/>
                </a:lnTo>
                <a:lnTo>
                  <a:pt x="7837783" y="7049625"/>
                </a:lnTo>
                <a:lnTo>
                  <a:pt x="0" y="7049625"/>
                </a:lnTo>
                <a:lnTo>
                  <a:pt x="0" y="0"/>
                </a:lnTo>
                <a:close/>
              </a:path>
            </a:pathLst>
          </a:custGeom>
          <a:blipFill>
            <a:blip r:embed="rId5"/>
            <a:stretch>
              <a:fillRect l="0" t="0" r="0" b="0"/>
            </a:stretch>
          </a:blipFill>
        </p:spPr>
      </p:sp>
      <p:sp>
        <p:nvSpPr>
          <p:cNvPr name="Freeform 5" id="5"/>
          <p:cNvSpPr/>
          <p:nvPr/>
        </p:nvSpPr>
        <p:spPr>
          <a:xfrm flipH="false" flipV="false" rot="0">
            <a:off x="736536" y="3117146"/>
            <a:ext cx="8734092" cy="3187239"/>
          </a:xfrm>
          <a:custGeom>
            <a:avLst/>
            <a:gdLst/>
            <a:ahLst/>
            <a:cxnLst/>
            <a:rect r="r" b="b" t="t" l="l"/>
            <a:pathLst>
              <a:path h="3187239" w="8734092">
                <a:moveTo>
                  <a:pt x="0" y="0"/>
                </a:moveTo>
                <a:lnTo>
                  <a:pt x="8734092" y="0"/>
                </a:lnTo>
                <a:lnTo>
                  <a:pt x="8734092" y="3187239"/>
                </a:lnTo>
                <a:lnTo>
                  <a:pt x="0" y="3187239"/>
                </a:lnTo>
                <a:lnTo>
                  <a:pt x="0" y="0"/>
                </a:lnTo>
                <a:close/>
              </a:path>
            </a:pathLst>
          </a:custGeom>
          <a:blipFill>
            <a:blip r:embed="rId6"/>
            <a:stretch>
              <a:fillRect l="0" t="0" r="0" b="0"/>
            </a:stretch>
          </a:blipFill>
        </p:spPr>
      </p:sp>
      <p:sp>
        <p:nvSpPr>
          <p:cNvPr name="Freeform 6" id="6"/>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7"/>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550026" y="5410570"/>
            <a:ext cx="9709274" cy="4408673"/>
          </a:xfrm>
          <a:custGeom>
            <a:avLst/>
            <a:gdLst/>
            <a:ahLst/>
            <a:cxnLst/>
            <a:rect r="r" b="b" t="t" l="l"/>
            <a:pathLst>
              <a:path h="4408673" w="9709274">
                <a:moveTo>
                  <a:pt x="0" y="0"/>
                </a:moveTo>
                <a:lnTo>
                  <a:pt x="9709274" y="0"/>
                </a:lnTo>
                <a:lnTo>
                  <a:pt x="9709274" y="4408673"/>
                </a:lnTo>
                <a:lnTo>
                  <a:pt x="0" y="4408673"/>
                </a:lnTo>
                <a:lnTo>
                  <a:pt x="0" y="0"/>
                </a:lnTo>
                <a:close/>
              </a:path>
            </a:pathLst>
          </a:custGeom>
          <a:blipFill>
            <a:blip r:embed="rId5"/>
            <a:stretch>
              <a:fillRect l="0" t="0" r="0" b="0"/>
            </a:stretch>
          </a:blipFill>
        </p:spPr>
      </p:sp>
      <p:sp>
        <p:nvSpPr>
          <p:cNvPr name="Freeform 5" id="5"/>
          <p:cNvSpPr/>
          <p:nvPr/>
        </p:nvSpPr>
        <p:spPr>
          <a:xfrm flipH="false" flipV="false" rot="0">
            <a:off x="610329" y="1276721"/>
            <a:ext cx="10607036" cy="3866779"/>
          </a:xfrm>
          <a:custGeom>
            <a:avLst/>
            <a:gdLst/>
            <a:ahLst/>
            <a:cxnLst/>
            <a:rect r="r" b="b" t="t" l="l"/>
            <a:pathLst>
              <a:path h="3866779" w="10607036">
                <a:moveTo>
                  <a:pt x="0" y="0"/>
                </a:moveTo>
                <a:lnTo>
                  <a:pt x="10607036" y="0"/>
                </a:lnTo>
                <a:lnTo>
                  <a:pt x="10607036" y="3866779"/>
                </a:lnTo>
                <a:lnTo>
                  <a:pt x="0" y="3866779"/>
                </a:lnTo>
                <a:lnTo>
                  <a:pt x="0" y="0"/>
                </a:lnTo>
                <a:close/>
              </a:path>
            </a:pathLst>
          </a:custGeom>
          <a:blipFill>
            <a:blip r:embed="rId6"/>
            <a:stretch>
              <a:fillRect l="0" t="0" r="0" b="0"/>
            </a:stretch>
          </a:blipFill>
        </p:spPr>
      </p:sp>
      <p:sp>
        <p:nvSpPr>
          <p:cNvPr name="TextBox 6" id="6"/>
          <p:cNvSpPr txBox="true"/>
          <p:nvPr/>
        </p:nvSpPr>
        <p:spPr>
          <a:xfrm rot="0">
            <a:off x="12413816" y="2684492"/>
            <a:ext cx="4079900" cy="629920"/>
          </a:xfrm>
          <a:prstGeom prst="rect">
            <a:avLst/>
          </a:prstGeom>
        </p:spPr>
        <p:txBody>
          <a:bodyPr anchor="t" rtlCol="false" tIns="0" lIns="0" bIns="0" rIns="0">
            <a:spAutoFit/>
          </a:bodyPr>
          <a:lstStyle/>
          <a:p>
            <a:pPr algn="ctr">
              <a:lnSpc>
                <a:spcPts val="5179"/>
              </a:lnSpc>
            </a:pPr>
            <a:r>
              <a:rPr lang="en-US" sz="3699">
                <a:solidFill>
                  <a:srgbClr val="FFFFFF"/>
                </a:solidFill>
                <a:latin typeface="League Spartan"/>
              </a:rPr>
              <a:t>Model’s working</a:t>
            </a:r>
          </a:p>
        </p:txBody>
      </p:sp>
      <p:sp>
        <p:nvSpPr>
          <p:cNvPr name="Freeform 7" id="7"/>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413816" y="2684492"/>
            <a:ext cx="4079900" cy="629920"/>
          </a:xfrm>
          <a:prstGeom prst="rect">
            <a:avLst/>
          </a:prstGeom>
        </p:spPr>
        <p:txBody>
          <a:bodyPr anchor="t" rtlCol="false" tIns="0" lIns="0" bIns="0" rIns="0">
            <a:spAutoFit/>
          </a:bodyPr>
          <a:lstStyle/>
          <a:p>
            <a:pPr algn="ctr">
              <a:lnSpc>
                <a:spcPts val="5179"/>
              </a:lnSpc>
            </a:pPr>
            <a:r>
              <a:rPr lang="en-US" sz="3699">
                <a:solidFill>
                  <a:srgbClr val="FFFFFF"/>
                </a:solidFill>
                <a:latin typeface="League Spartan"/>
              </a:rPr>
              <a:t>Model’s working</a:t>
            </a:r>
          </a:p>
        </p:txBody>
      </p:sp>
      <p:sp>
        <p:nvSpPr>
          <p:cNvPr name="Freeform 5" id="5"/>
          <p:cNvSpPr/>
          <p:nvPr/>
        </p:nvSpPr>
        <p:spPr>
          <a:xfrm flipH="false" flipV="false" rot="0">
            <a:off x="1686584" y="1951457"/>
            <a:ext cx="8200012" cy="5858679"/>
          </a:xfrm>
          <a:custGeom>
            <a:avLst/>
            <a:gdLst/>
            <a:ahLst/>
            <a:cxnLst/>
            <a:rect r="r" b="b" t="t" l="l"/>
            <a:pathLst>
              <a:path h="5858679" w="8200012">
                <a:moveTo>
                  <a:pt x="0" y="0"/>
                </a:moveTo>
                <a:lnTo>
                  <a:pt x="8200013" y="0"/>
                </a:lnTo>
                <a:lnTo>
                  <a:pt x="8200013" y="5858679"/>
                </a:lnTo>
                <a:lnTo>
                  <a:pt x="0" y="5858679"/>
                </a:lnTo>
                <a:lnTo>
                  <a:pt x="0" y="0"/>
                </a:lnTo>
                <a:close/>
              </a:path>
            </a:pathLst>
          </a:custGeom>
          <a:blipFill>
            <a:blip r:embed="rId5"/>
            <a:stretch>
              <a:fillRect l="0" t="0" r="0" b="0"/>
            </a:stretch>
          </a:blipFill>
        </p:spPr>
      </p:sp>
      <p:sp>
        <p:nvSpPr>
          <p:cNvPr name="Freeform 6" id="6"/>
          <p:cNvSpPr/>
          <p:nvPr/>
        </p:nvSpPr>
        <p:spPr>
          <a:xfrm flipH="false" flipV="false" rot="0">
            <a:off x="11217365" y="3705255"/>
            <a:ext cx="6173882" cy="5553045"/>
          </a:xfrm>
          <a:custGeom>
            <a:avLst/>
            <a:gdLst/>
            <a:ahLst/>
            <a:cxnLst/>
            <a:rect r="r" b="b" t="t" l="l"/>
            <a:pathLst>
              <a:path h="5553045" w="6173882">
                <a:moveTo>
                  <a:pt x="0" y="0"/>
                </a:moveTo>
                <a:lnTo>
                  <a:pt x="6173882" y="0"/>
                </a:lnTo>
                <a:lnTo>
                  <a:pt x="6173882" y="5553045"/>
                </a:lnTo>
                <a:lnTo>
                  <a:pt x="0" y="5553045"/>
                </a:lnTo>
                <a:lnTo>
                  <a:pt x="0" y="0"/>
                </a:lnTo>
                <a:close/>
              </a:path>
            </a:pathLst>
          </a:custGeom>
          <a:blipFill>
            <a:blip r:embed="rId6"/>
            <a:stretch>
              <a:fillRect l="0" t="0" r="0" b="0"/>
            </a:stretch>
          </a:blipFill>
        </p:spPr>
      </p:sp>
      <p:sp>
        <p:nvSpPr>
          <p:cNvPr name="Freeform 7" id="7"/>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7"/>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413816" y="2684492"/>
            <a:ext cx="4079900" cy="629920"/>
          </a:xfrm>
          <a:prstGeom prst="rect">
            <a:avLst/>
          </a:prstGeom>
        </p:spPr>
        <p:txBody>
          <a:bodyPr anchor="t" rtlCol="false" tIns="0" lIns="0" bIns="0" rIns="0">
            <a:spAutoFit/>
          </a:bodyPr>
          <a:lstStyle/>
          <a:p>
            <a:pPr algn="ctr">
              <a:lnSpc>
                <a:spcPts val="5179"/>
              </a:lnSpc>
            </a:pPr>
            <a:r>
              <a:rPr lang="en-US" sz="3699">
                <a:solidFill>
                  <a:srgbClr val="FFFFFF"/>
                </a:solidFill>
                <a:latin typeface="League Spartan"/>
              </a:rPr>
              <a:t>Model’s working</a:t>
            </a:r>
          </a:p>
        </p:txBody>
      </p:sp>
      <p:sp>
        <p:nvSpPr>
          <p:cNvPr name="Freeform 5" id="5"/>
          <p:cNvSpPr/>
          <p:nvPr/>
        </p:nvSpPr>
        <p:spPr>
          <a:xfrm flipH="false" flipV="false" rot="0">
            <a:off x="1558022" y="1883105"/>
            <a:ext cx="8200012" cy="5858679"/>
          </a:xfrm>
          <a:custGeom>
            <a:avLst/>
            <a:gdLst/>
            <a:ahLst/>
            <a:cxnLst/>
            <a:rect r="r" b="b" t="t" l="l"/>
            <a:pathLst>
              <a:path h="5858679" w="8200012">
                <a:moveTo>
                  <a:pt x="0" y="0"/>
                </a:moveTo>
                <a:lnTo>
                  <a:pt x="8200013" y="0"/>
                </a:lnTo>
                <a:lnTo>
                  <a:pt x="8200013" y="5858679"/>
                </a:lnTo>
                <a:lnTo>
                  <a:pt x="0" y="5858679"/>
                </a:lnTo>
                <a:lnTo>
                  <a:pt x="0" y="0"/>
                </a:lnTo>
                <a:close/>
              </a:path>
            </a:pathLst>
          </a:custGeom>
          <a:blipFill>
            <a:blip r:embed="rId5"/>
            <a:stretch>
              <a:fillRect l="0" t="0" r="0" b="0"/>
            </a:stretch>
          </a:blipFill>
        </p:spPr>
      </p:sp>
      <p:sp>
        <p:nvSpPr>
          <p:cNvPr name="Freeform 6" id="6"/>
          <p:cNvSpPr/>
          <p:nvPr/>
        </p:nvSpPr>
        <p:spPr>
          <a:xfrm flipH="false" flipV="false" rot="0">
            <a:off x="11217365" y="3705255"/>
            <a:ext cx="6173882" cy="5553045"/>
          </a:xfrm>
          <a:custGeom>
            <a:avLst/>
            <a:gdLst/>
            <a:ahLst/>
            <a:cxnLst/>
            <a:rect r="r" b="b" t="t" l="l"/>
            <a:pathLst>
              <a:path h="5553045" w="6173882">
                <a:moveTo>
                  <a:pt x="0" y="0"/>
                </a:moveTo>
                <a:lnTo>
                  <a:pt x="6173882" y="0"/>
                </a:lnTo>
                <a:lnTo>
                  <a:pt x="6173882" y="5553045"/>
                </a:lnTo>
                <a:lnTo>
                  <a:pt x="0" y="5553045"/>
                </a:lnTo>
                <a:lnTo>
                  <a:pt x="0" y="0"/>
                </a:lnTo>
                <a:close/>
              </a:path>
            </a:pathLst>
          </a:custGeom>
          <a:blipFill>
            <a:blip r:embed="rId6"/>
            <a:stretch>
              <a:fillRect l="0" t="0" r="0" b="0"/>
            </a:stretch>
          </a:blipFill>
        </p:spPr>
      </p:sp>
      <p:sp>
        <p:nvSpPr>
          <p:cNvPr name="Freeform 7" id="7"/>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7"/>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6024" y="2031664"/>
            <a:ext cx="7910143" cy="6223673"/>
          </a:xfrm>
          <a:custGeom>
            <a:avLst/>
            <a:gdLst/>
            <a:ahLst/>
            <a:cxnLst/>
            <a:rect r="r" b="b" t="t" l="l"/>
            <a:pathLst>
              <a:path h="6223673" w="7910143">
                <a:moveTo>
                  <a:pt x="0" y="0"/>
                </a:moveTo>
                <a:lnTo>
                  <a:pt x="7910142" y="0"/>
                </a:lnTo>
                <a:lnTo>
                  <a:pt x="7910142" y="6223672"/>
                </a:lnTo>
                <a:lnTo>
                  <a:pt x="0" y="6223672"/>
                </a:lnTo>
                <a:lnTo>
                  <a:pt x="0" y="0"/>
                </a:lnTo>
                <a:close/>
              </a:path>
            </a:pathLst>
          </a:custGeom>
          <a:blipFill>
            <a:blip r:embed="rId5"/>
            <a:stretch>
              <a:fillRect l="0" t="0" r="0" b="0"/>
            </a:stretch>
          </a:blipFill>
        </p:spPr>
      </p:sp>
      <p:sp>
        <p:nvSpPr>
          <p:cNvPr name="TextBox 5" id="5"/>
          <p:cNvSpPr txBox="true"/>
          <p:nvPr/>
        </p:nvSpPr>
        <p:spPr>
          <a:xfrm rot="0">
            <a:off x="9786065" y="4090635"/>
            <a:ext cx="7473235" cy="1983781"/>
          </a:xfrm>
          <a:prstGeom prst="rect">
            <a:avLst/>
          </a:prstGeom>
        </p:spPr>
        <p:txBody>
          <a:bodyPr anchor="t" rtlCol="false" tIns="0" lIns="0" bIns="0" rIns="0">
            <a:spAutoFit/>
          </a:bodyPr>
          <a:lstStyle/>
          <a:p>
            <a:pPr algn="ctr">
              <a:lnSpc>
                <a:spcPts val="5234"/>
              </a:lnSpc>
            </a:pPr>
            <a:r>
              <a:rPr lang="en-US" sz="3739">
                <a:solidFill>
                  <a:srgbClr val="FFFFFF"/>
                </a:solidFill>
                <a:latin typeface="Canva Sans 1 Bold"/>
              </a:rPr>
              <a:t>Sample prediction ratio of how hyperparameters affect the anomalies prediction </a:t>
            </a:r>
          </a:p>
        </p:txBody>
      </p:sp>
      <p:sp>
        <p:nvSpPr>
          <p:cNvPr name="Freeform 6" id="6"/>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856804" y="107577"/>
            <a:ext cx="13253472" cy="4795347"/>
          </a:xfrm>
          <a:custGeom>
            <a:avLst/>
            <a:gdLst/>
            <a:ahLst/>
            <a:cxnLst/>
            <a:rect r="r" b="b" t="t" l="l"/>
            <a:pathLst>
              <a:path h="4795347" w="13253472">
                <a:moveTo>
                  <a:pt x="0" y="0"/>
                </a:moveTo>
                <a:lnTo>
                  <a:pt x="13253472" y="0"/>
                </a:lnTo>
                <a:lnTo>
                  <a:pt x="13253472" y="4795347"/>
                </a:lnTo>
                <a:lnTo>
                  <a:pt x="0" y="47953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57007" y="956821"/>
            <a:ext cx="502293" cy="502293"/>
            <a:chOff x="0" y="0"/>
            <a:chExt cx="669724" cy="669724"/>
          </a:xfrm>
        </p:grpSpPr>
        <p:sp>
          <p:nvSpPr>
            <p:cNvPr name="Freeform 4" id="4"/>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8"/>
            <a:stretch>
              <a:fillRect l="0" t="0" r="0" b="0"/>
            </a:stretch>
          </a:blipFill>
        </p:spPr>
      </p:sp>
      <p:sp>
        <p:nvSpPr>
          <p:cNvPr name="TextBox 7" id="7"/>
          <p:cNvSpPr txBox="true"/>
          <p:nvPr/>
        </p:nvSpPr>
        <p:spPr>
          <a:xfrm rot="0">
            <a:off x="2652111" y="1618155"/>
            <a:ext cx="7598866" cy="887095"/>
          </a:xfrm>
          <a:prstGeom prst="rect">
            <a:avLst/>
          </a:prstGeom>
        </p:spPr>
        <p:txBody>
          <a:bodyPr anchor="t" rtlCol="false" tIns="0" lIns="0" bIns="0" rIns="0">
            <a:spAutoFit/>
          </a:bodyPr>
          <a:lstStyle/>
          <a:p>
            <a:pPr algn="ctr">
              <a:lnSpc>
                <a:spcPts val="7279"/>
              </a:lnSpc>
            </a:pPr>
            <a:r>
              <a:rPr lang="en-US" sz="5199">
                <a:solidFill>
                  <a:srgbClr val="000000"/>
                </a:solidFill>
                <a:latin typeface="League Spartan"/>
              </a:rPr>
              <a:t>Security Enhancement</a:t>
            </a:r>
          </a:p>
        </p:txBody>
      </p:sp>
      <p:sp>
        <p:nvSpPr>
          <p:cNvPr name="TextBox 8" id="8"/>
          <p:cNvSpPr txBox="true"/>
          <p:nvPr/>
        </p:nvSpPr>
        <p:spPr>
          <a:xfrm rot="0">
            <a:off x="2652111" y="2710925"/>
            <a:ext cx="14289368" cy="9137233"/>
          </a:xfrm>
          <a:prstGeom prst="rect">
            <a:avLst/>
          </a:prstGeom>
        </p:spPr>
        <p:txBody>
          <a:bodyPr anchor="t" rtlCol="false" tIns="0" lIns="0" bIns="0" rIns="0">
            <a:spAutoFit/>
          </a:bodyPr>
          <a:lstStyle/>
          <a:p>
            <a:pPr>
              <a:lnSpc>
                <a:spcPts val="4573"/>
              </a:lnSpc>
            </a:pPr>
            <a:r>
              <a:rPr lang="en-US" sz="3266">
                <a:solidFill>
                  <a:srgbClr val="000000"/>
                </a:solidFill>
                <a:latin typeface="Anonymous Pro"/>
              </a:rPr>
              <a:t>In the context of banking transactions, various types of attacks pose threats to the security and integrity of financial systems like phishing attacks, credential stuffing tricking users into revealing sensitive data, and man-in-the-middle attacks, where impostors impersonate users for unauthorized transactions. To address these risks, implementing Multi-Factor Authentication (MFA) is crucial. MFA adds an extra layer of security by requiring users to provide multiple forms of verification, such as passwords and unique codes, significantly reducing the likelihood of unauthorized access and enhancing overall transaction security.</a:t>
            </a:r>
          </a:p>
          <a:p>
            <a:pPr>
              <a:lnSpc>
                <a:spcPts val="4573"/>
              </a:lnSpc>
            </a:pPr>
          </a:p>
          <a:p>
            <a:pPr>
              <a:lnSpc>
                <a:spcPts val="4573"/>
              </a:lnSpc>
            </a:pPr>
          </a:p>
          <a:p>
            <a:pPr>
              <a:lnSpc>
                <a:spcPts val="4573"/>
              </a:lnSpc>
            </a:pPr>
          </a:p>
          <a:p>
            <a:pPr>
              <a:lnSpc>
                <a:spcPts val="4573"/>
              </a:lnSpc>
            </a:pPr>
          </a:p>
          <a:p>
            <a:pPr>
              <a:lnSpc>
                <a:spcPts val="4573"/>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493922" y="2124371"/>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97098" y="2224656"/>
            <a:ext cx="798234" cy="798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marL="561334" indent="-280667" lvl="1">
                <a:lnSpc>
                  <a:spcPts val="3639"/>
                </a:lnSpc>
                <a:buFont typeface="Arial"/>
                <a:buChar char="•"/>
              </a:pPr>
            </a:p>
          </p:txBody>
        </p:sp>
      </p:grpSp>
      <p:sp>
        <p:nvSpPr>
          <p:cNvPr name="Freeform 6" id="6"/>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4"/>
            <a:stretch>
              <a:fillRect l="0" t="0" r="0" b="0"/>
            </a:stretch>
          </a:blipFill>
        </p:spPr>
      </p:sp>
      <p:sp>
        <p:nvSpPr>
          <p:cNvPr name="TextBox 7" id="7"/>
          <p:cNvSpPr txBox="true"/>
          <p:nvPr/>
        </p:nvSpPr>
        <p:spPr>
          <a:xfrm rot="0">
            <a:off x="1028700" y="4600591"/>
            <a:ext cx="3732142" cy="1076292"/>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Agenda</a:t>
            </a:r>
          </a:p>
        </p:txBody>
      </p:sp>
      <p:sp>
        <p:nvSpPr>
          <p:cNvPr name="Freeform 8" id="8"/>
          <p:cNvSpPr/>
          <p:nvPr/>
        </p:nvSpPr>
        <p:spPr>
          <a:xfrm flipH="false" flipV="false" rot="0">
            <a:off x="6493922" y="3586464"/>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597098" y="3686749"/>
            <a:ext cx="798234" cy="7982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marL="561334" indent="-280667" lvl="1">
                <a:lnSpc>
                  <a:spcPts val="3639"/>
                </a:lnSpc>
                <a:buFont typeface="Arial"/>
                <a:buChar char="•"/>
              </a:pPr>
            </a:p>
          </p:txBody>
        </p:sp>
      </p:grpSp>
      <p:sp>
        <p:nvSpPr>
          <p:cNvPr name="Freeform 12" id="12"/>
          <p:cNvSpPr/>
          <p:nvPr/>
        </p:nvSpPr>
        <p:spPr>
          <a:xfrm flipH="false" flipV="false" rot="0">
            <a:off x="6493922" y="5257800"/>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6597098" y="5358084"/>
            <a:ext cx="798234" cy="79823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marL="561334" indent="-280667" lvl="1">
                <a:lnSpc>
                  <a:spcPts val="3639"/>
                </a:lnSpc>
                <a:buFont typeface="Arial"/>
                <a:buChar char="•"/>
              </a:pPr>
            </a:p>
          </p:txBody>
        </p:sp>
      </p:grpSp>
      <p:sp>
        <p:nvSpPr>
          <p:cNvPr name="Freeform 16" id="16"/>
          <p:cNvSpPr/>
          <p:nvPr/>
        </p:nvSpPr>
        <p:spPr>
          <a:xfrm flipH="false" flipV="false" rot="0">
            <a:off x="6493922" y="6719893"/>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6597098" y="6820178"/>
            <a:ext cx="798234" cy="7982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marL="561334" indent="-280667" lvl="1">
                <a:lnSpc>
                  <a:spcPts val="3639"/>
                </a:lnSpc>
                <a:buFont typeface="Arial"/>
                <a:buChar char="•"/>
              </a:pPr>
            </a:p>
          </p:txBody>
        </p:sp>
      </p:grpSp>
      <p:sp>
        <p:nvSpPr>
          <p:cNvPr name="TextBox 20" id="20"/>
          <p:cNvSpPr txBox="true"/>
          <p:nvPr/>
        </p:nvSpPr>
        <p:spPr>
          <a:xfrm rot="0">
            <a:off x="8171754" y="2129406"/>
            <a:ext cx="6325121" cy="887095"/>
          </a:xfrm>
          <a:prstGeom prst="rect">
            <a:avLst/>
          </a:prstGeom>
        </p:spPr>
        <p:txBody>
          <a:bodyPr anchor="t" rtlCol="false" tIns="0" lIns="0" bIns="0" rIns="0">
            <a:spAutoFit/>
          </a:bodyPr>
          <a:lstStyle/>
          <a:p>
            <a:pPr algn="ctr">
              <a:lnSpc>
                <a:spcPts val="7279"/>
              </a:lnSpc>
            </a:pPr>
            <a:r>
              <a:rPr lang="en-US" sz="5199">
                <a:solidFill>
                  <a:srgbClr val="01003B"/>
                </a:solidFill>
                <a:latin typeface="Canva Sans 1 Bold"/>
              </a:rPr>
              <a:t>Problem Statement</a:t>
            </a:r>
          </a:p>
        </p:txBody>
      </p:sp>
      <p:sp>
        <p:nvSpPr>
          <p:cNvPr name="TextBox 21" id="21"/>
          <p:cNvSpPr txBox="true"/>
          <p:nvPr/>
        </p:nvSpPr>
        <p:spPr>
          <a:xfrm rot="0">
            <a:off x="8171754" y="3613744"/>
            <a:ext cx="3161928" cy="887095"/>
          </a:xfrm>
          <a:prstGeom prst="rect">
            <a:avLst/>
          </a:prstGeom>
        </p:spPr>
        <p:txBody>
          <a:bodyPr anchor="t" rtlCol="false" tIns="0" lIns="0" bIns="0" rIns="0">
            <a:spAutoFit/>
          </a:bodyPr>
          <a:lstStyle/>
          <a:p>
            <a:pPr algn="ctr">
              <a:lnSpc>
                <a:spcPts val="7279"/>
              </a:lnSpc>
            </a:pPr>
            <a:r>
              <a:rPr lang="en-US" sz="5199">
                <a:solidFill>
                  <a:srgbClr val="01003B"/>
                </a:solidFill>
                <a:latin typeface="Canva Sans 1 Bold"/>
              </a:rPr>
              <a:t>Approach</a:t>
            </a:r>
          </a:p>
        </p:txBody>
      </p:sp>
      <p:sp>
        <p:nvSpPr>
          <p:cNvPr name="TextBox 22" id="22"/>
          <p:cNvSpPr txBox="true"/>
          <p:nvPr/>
        </p:nvSpPr>
        <p:spPr>
          <a:xfrm rot="0">
            <a:off x="8171754" y="5269224"/>
            <a:ext cx="2775645" cy="887095"/>
          </a:xfrm>
          <a:prstGeom prst="rect">
            <a:avLst/>
          </a:prstGeom>
        </p:spPr>
        <p:txBody>
          <a:bodyPr anchor="t" rtlCol="false" tIns="0" lIns="0" bIns="0" rIns="0">
            <a:spAutoFit/>
          </a:bodyPr>
          <a:lstStyle/>
          <a:p>
            <a:pPr algn="ctr">
              <a:lnSpc>
                <a:spcPts val="7279"/>
              </a:lnSpc>
            </a:pPr>
            <a:r>
              <a:rPr lang="en-US" sz="5199">
                <a:solidFill>
                  <a:srgbClr val="01003B"/>
                </a:solidFill>
                <a:latin typeface="Canva Sans 1 Bold"/>
              </a:rPr>
              <a:t>Data-set</a:t>
            </a:r>
          </a:p>
        </p:txBody>
      </p:sp>
      <p:sp>
        <p:nvSpPr>
          <p:cNvPr name="TextBox 23" id="23"/>
          <p:cNvSpPr txBox="true"/>
          <p:nvPr/>
        </p:nvSpPr>
        <p:spPr>
          <a:xfrm rot="0">
            <a:off x="8237387" y="6724928"/>
            <a:ext cx="2644378" cy="887095"/>
          </a:xfrm>
          <a:prstGeom prst="rect">
            <a:avLst/>
          </a:prstGeom>
        </p:spPr>
        <p:txBody>
          <a:bodyPr anchor="t" rtlCol="false" tIns="0" lIns="0" bIns="0" rIns="0">
            <a:spAutoFit/>
          </a:bodyPr>
          <a:lstStyle/>
          <a:p>
            <a:pPr algn="ctr">
              <a:lnSpc>
                <a:spcPts val="7279"/>
              </a:lnSpc>
            </a:pPr>
            <a:r>
              <a:rPr lang="en-US" sz="5199">
                <a:solidFill>
                  <a:srgbClr val="01003B"/>
                </a:solidFill>
                <a:latin typeface="Canva Sans 1 Bold"/>
              </a:rPr>
              <a:t>Working</a:t>
            </a:r>
          </a:p>
        </p:txBody>
      </p:sp>
      <p:sp>
        <p:nvSpPr>
          <p:cNvPr name="Freeform 24" id="24"/>
          <p:cNvSpPr/>
          <p:nvPr/>
        </p:nvSpPr>
        <p:spPr>
          <a:xfrm flipH="false" flipV="false" rot="0">
            <a:off x="6493922" y="8253714"/>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5" id="25"/>
          <p:cNvGrpSpPr/>
          <p:nvPr/>
        </p:nvGrpSpPr>
        <p:grpSpPr>
          <a:xfrm rot="0">
            <a:off x="6597098" y="8353999"/>
            <a:ext cx="798234" cy="79823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marL="561334" indent="-280667" lvl="1">
                <a:lnSpc>
                  <a:spcPts val="3639"/>
                </a:lnSpc>
                <a:buFont typeface="Arial"/>
                <a:buChar char="•"/>
              </a:pPr>
            </a:p>
          </p:txBody>
        </p:sp>
      </p:grpSp>
      <p:sp>
        <p:nvSpPr>
          <p:cNvPr name="TextBox 28" id="28"/>
          <p:cNvSpPr txBox="true"/>
          <p:nvPr/>
        </p:nvSpPr>
        <p:spPr>
          <a:xfrm rot="0">
            <a:off x="8237387" y="8258749"/>
            <a:ext cx="4299198" cy="887095"/>
          </a:xfrm>
          <a:prstGeom prst="rect">
            <a:avLst/>
          </a:prstGeom>
        </p:spPr>
        <p:txBody>
          <a:bodyPr anchor="t" rtlCol="false" tIns="0" lIns="0" bIns="0" rIns="0">
            <a:spAutoFit/>
          </a:bodyPr>
          <a:lstStyle/>
          <a:p>
            <a:pPr algn="ctr">
              <a:lnSpc>
                <a:spcPts val="7279"/>
              </a:lnSpc>
            </a:pPr>
            <a:r>
              <a:rPr lang="en-US" sz="5199">
                <a:solidFill>
                  <a:srgbClr val="01003B"/>
                </a:solidFill>
                <a:latin typeface="Canva Sans 1 Bold"/>
              </a:rPr>
              <a:t>Future Scope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947766" y="1200749"/>
            <a:ext cx="6056408" cy="1630715"/>
            <a:chOff x="0" y="0"/>
            <a:chExt cx="1595103" cy="429489"/>
          </a:xfrm>
        </p:grpSpPr>
        <p:sp>
          <p:nvSpPr>
            <p:cNvPr name="Freeform 4" id="4"/>
            <p:cNvSpPr/>
            <p:nvPr/>
          </p:nvSpPr>
          <p:spPr>
            <a:xfrm flipH="false" flipV="false" rot="0">
              <a:off x="0" y="0"/>
              <a:ext cx="1595103" cy="429489"/>
            </a:xfrm>
            <a:custGeom>
              <a:avLst/>
              <a:gdLst/>
              <a:ahLst/>
              <a:cxnLst/>
              <a:rect r="r" b="b" t="t" l="l"/>
              <a:pathLst>
                <a:path h="429489" w="1595103">
                  <a:moveTo>
                    <a:pt x="51132" y="0"/>
                  </a:moveTo>
                  <a:lnTo>
                    <a:pt x="1543971" y="0"/>
                  </a:lnTo>
                  <a:cubicBezTo>
                    <a:pt x="1557532" y="0"/>
                    <a:pt x="1570538" y="5387"/>
                    <a:pt x="1580127" y="14976"/>
                  </a:cubicBezTo>
                  <a:cubicBezTo>
                    <a:pt x="1589716" y="24565"/>
                    <a:pt x="1595103" y="37571"/>
                    <a:pt x="1595103" y="51132"/>
                  </a:cubicBezTo>
                  <a:lnTo>
                    <a:pt x="1595103" y="378357"/>
                  </a:lnTo>
                  <a:cubicBezTo>
                    <a:pt x="1595103" y="406596"/>
                    <a:pt x="1572211" y="429489"/>
                    <a:pt x="1543971" y="429489"/>
                  </a:cubicBezTo>
                  <a:lnTo>
                    <a:pt x="51132" y="429489"/>
                  </a:lnTo>
                  <a:cubicBezTo>
                    <a:pt x="37571" y="429489"/>
                    <a:pt x="24565" y="424102"/>
                    <a:pt x="14976" y="414512"/>
                  </a:cubicBezTo>
                  <a:cubicBezTo>
                    <a:pt x="5387" y="404923"/>
                    <a:pt x="0" y="391918"/>
                    <a:pt x="0" y="378357"/>
                  </a:cubicBezTo>
                  <a:lnTo>
                    <a:pt x="0" y="51132"/>
                  </a:lnTo>
                  <a:cubicBezTo>
                    <a:pt x="0" y="22893"/>
                    <a:pt x="22893" y="0"/>
                    <a:pt x="51132" y="0"/>
                  </a:cubicBezTo>
                  <a:close/>
                </a:path>
              </a:pathLst>
            </a:custGeom>
            <a:solidFill>
              <a:srgbClr val="FF007E"/>
            </a:solidFill>
            <a:ln cap="rnd">
              <a:noFill/>
              <a:prstDash val="solid"/>
              <a:round/>
            </a:ln>
          </p:spPr>
        </p:sp>
        <p:sp>
          <p:nvSpPr>
            <p:cNvPr name="TextBox 5" id="5"/>
            <p:cNvSpPr txBox="true"/>
            <p:nvPr/>
          </p:nvSpPr>
          <p:spPr>
            <a:xfrm>
              <a:off x="0" y="-76200"/>
              <a:ext cx="1595103" cy="505689"/>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F8F8F8"/>
                  </a:solidFill>
                  <a:latin typeface="Be Vietnam Ultra-Bold"/>
                </a:rPr>
                <a:t>Further Enhancements</a:t>
              </a:r>
            </a:p>
          </p:txBody>
        </p:sp>
      </p:grpSp>
      <p:sp>
        <p:nvSpPr>
          <p:cNvPr name="Freeform 6" id="6"/>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757007" y="8985885"/>
            <a:ext cx="502293" cy="502293"/>
            <a:chOff x="0" y="0"/>
            <a:chExt cx="669724" cy="669724"/>
          </a:xfrm>
        </p:grpSpPr>
        <p:sp>
          <p:nvSpPr>
            <p:cNvPr name="Freeform 9" id="9"/>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9"/>
            <a:stretch>
              <a:fillRect l="0" t="0" r="0" b="0"/>
            </a:stretch>
          </a:blipFill>
        </p:spPr>
      </p:sp>
      <p:sp>
        <p:nvSpPr>
          <p:cNvPr name="TextBox 12" id="12"/>
          <p:cNvSpPr txBox="true"/>
          <p:nvPr/>
        </p:nvSpPr>
        <p:spPr>
          <a:xfrm rot="0">
            <a:off x="2529191" y="3288350"/>
            <a:ext cx="13229617" cy="4501365"/>
          </a:xfrm>
          <a:prstGeom prst="rect">
            <a:avLst/>
          </a:prstGeom>
        </p:spPr>
        <p:txBody>
          <a:bodyPr anchor="t" rtlCol="false" tIns="0" lIns="0" bIns="0" rIns="0">
            <a:spAutoFit/>
          </a:bodyPr>
          <a:lstStyle/>
          <a:p>
            <a:pPr algn="ctr">
              <a:lnSpc>
                <a:spcPts val="3980"/>
              </a:lnSpc>
            </a:pPr>
            <a:r>
              <a:rPr lang="en-US" sz="2843">
                <a:solidFill>
                  <a:srgbClr val="F8F8F8"/>
                </a:solidFill>
                <a:latin typeface="League Spartan"/>
              </a:rPr>
              <a:t>In the course of crediting funds to an account, our predictive analysis assumes a pivotal role. Should an anomaly be identified during this process, an automated message is promptly dispatched to the intended recipient, elucidating the nature of the detected anomaly. Conversely, when the system determines the transaction as legitimate, it seamlessly proceeds with the necessary actions. In the event of suspicious activity, the system affords the option to freeze the associated account, mitigating the risk of potential security breaches and fortifying our defense against unauthorized access.</a:t>
            </a:r>
          </a:p>
        </p:txBody>
      </p:sp>
      <p:sp>
        <p:nvSpPr>
          <p:cNvPr name="TextBox 13" id="13"/>
          <p:cNvSpPr txBox="true"/>
          <p:nvPr/>
        </p:nvSpPr>
        <p:spPr>
          <a:xfrm rot="0">
            <a:off x="1028700" y="2622227"/>
            <a:ext cx="3906777" cy="380373"/>
          </a:xfrm>
          <a:prstGeom prst="rect">
            <a:avLst/>
          </a:prstGeom>
        </p:spPr>
        <p:txBody>
          <a:bodyPr anchor="t" rtlCol="false" tIns="0" lIns="0" bIns="0" rIns="0">
            <a:spAutoFit/>
          </a:bodyPr>
          <a:lstStyle/>
          <a:p>
            <a:pPr algn="l">
              <a:lnSpc>
                <a:spcPts val="3163"/>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125321" y="1029613"/>
            <a:ext cx="6056408" cy="1630715"/>
            <a:chOff x="0" y="0"/>
            <a:chExt cx="1595103" cy="429489"/>
          </a:xfrm>
        </p:grpSpPr>
        <p:sp>
          <p:nvSpPr>
            <p:cNvPr name="Freeform 4" id="4"/>
            <p:cNvSpPr/>
            <p:nvPr/>
          </p:nvSpPr>
          <p:spPr>
            <a:xfrm flipH="false" flipV="false" rot="0">
              <a:off x="0" y="0"/>
              <a:ext cx="1595103" cy="429489"/>
            </a:xfrm>
            <a:custGeom>
              <a:avLst/>
              <a:gdLst/>
              <a:ahLst/>
              <a:cxnLst/>
              <a:rect r="r" b="b" t="t" l="l"/>
              <a:pathLst>
                <a:path h="429489" w="1595103">
                  <a:moveTo>
                    <a:pt x="51132" y="0"/>
                  </a:moveTo>
                  <a:lnTo>
                    <a:pt x="1543971" y="0"/>
                  </a:lnTo>
                  <a:cubicBezTo>
                    <a:pt x="1557532" y="0"/>
                    <a:pt x="1570538" y="5387"/>
                    <a:pt x="1580127" y="14976"/>
                  </a:cubicBezTo>
                  <a:cubicBezTo>
                    <a:pt x="1589716" y="24565"/>
                    <a:pt x="1595103" y="37571"/>
                    <a:pt x="1595103" y="51132"/>
                  </a:cubicBezTo>
                  <a:lnTo>
                    <a:pt x="1595103" y="378357"/>
                  </a:lnTo>
                  <a:cubicBezTo>
                    <a:pt x="1595103" y="406596"/>
                    <a:pt x="1572211" y="429489"/>
                    <a:pt x="1543971" y="429489"/>
                  </a:cubicBezTo>
                  <a:lnTo>
                    <a:pt x="51132" y="429489"/>
                  </a:lnTo>
                  <a:cubicBezTo>
                    <a:pt x="37571" y="429489"/>
                    <a:pt x="24565" y="424102"/>
                    <a:pt x="14976" y="414512"/>
                  </a:cubicBezTo>
                  <a:cubicBezTo>
                    <a:pt x="5387" y="404923"/>
                    <a:pt x="0" y="391918"/>
                    <a:pt x="0" y="378357"/>
                  </a:cubicBezTo>
                  <a:lnTo>
                    <a:pt x="0" y="51132"/>
                  </a:lnTo>
                  <a:cubicBezTo>
                    <a:pt x="0" y="22893"/>
                    <a:pt x="22893" y="0"/>
                    <a:pt x="51132" y="0"/>
                  </a:cubicBezTo>
                  <a:close/>
                </a:path>
              </a:pathLst>
            </a:custGeom>
            <a:solidFill>
              <a:srgbClr val="FF007E"/>
            </a:solidFill>
            <a:ln cap="rnd">
              <a:noFill/>
              <a:prstDash val="solid"/>
              <a:round/>
            </a:ln>
          </p:spPr>
        </p:sp>
        <p:sp>
          <p:nvSpPr>
            <p:cNvPr name="TextBox 5" id="5"/>
            <p:cNvSpPr txBox="true"/>
            <p:nvPr/>
          </p:nvSpPr>
          <p:spPr>
            <a:xfrm>
              <a:off x="0" y="-76200"/>
              <a:ext cx="1595103" cy="505689"/>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F8F8F8"/>
                  </a:solidFill>
                  <a:latin typeface="Be Vietnam Ultra-Bold"/>
                </a:rPr>
                <a:t>Further Enhancements</a:t>
              </a:r>
            </a:p>
          </p:txBody>
        </p:sp>
      </p:grpSp>
      <p:sp>
        <p:nvSpPr>
          <p:cNvPr name="Freeform 6" id="6"/>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757007" y="8985885"/>
            <a:ext cx="502293" cy="502293"/>
            <a:chOff x="0" y="0"/>
            <a:chExt cx="669724" cy="669724"/>
          </a:xfrm>
        </p:grpSpPr>
        <p:sp>
          <p:nvSpPr>
            <p:cNvPr name="Freeform 9" id="9"/>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9"/>
            <a:stretch>
              <a:fillRect l="0" t="0" r="0" b="0"/>
            </a:stretch>
          </a:blipFill>
        </p:spPr>
      </p:sp>
      <p:sp>
        <p:nvSpPr>
          <p:cNvPr name="TextBox 12" id="12"/>
          <p:cNvSpPr txBox="true"/>
          <p:nvPr/>
        </p:nvSpPr>
        <p:spPr>
          <a:xfrm rot="0">
            <a:off x="1028700" y="2622227"/>
            <a:ext cx="3906777" cy="380373"/>
          </a:xfrm>
          <a:prstGeom prst="rect">
            <a:avLst/>
          </a:prstGeom>
        </p:spPr>
        <p:txBody>
          <a:bodyPr anchor="t" rtlCol="false" tIns="0" lIns="0" bIns="0" rIns="0">
            <a:spAutoFit/>
          </a:bodyPr>
          <a:lstStyle/>
          <a:p>
            <a:pPr algn="l">
              <a:lnSpc>
                <a:spcPts val="3163"/>
              </a:lnSpc>
            </a:pPr>
          </a:p>
        </p:txBody>
      </p:sp>
      <p:sp>
        <p:nvSpPr>
          <p:cNvPr name="TextBox 13" id="13"/>
          <p:cNvSpPr txBox="true"/>
          <p:nvPr/>
        </p:nvSpPr>
        <p:spPr>
          <a:xfrm rot="0">
            <a:off x="3015490" y="3560855"/>
            <a:ext cx="13229617" cy="5505018"/>
          </a:xfrm>
          <a:prstGeom prst="rect">
            <a:avLst/>
          </a:prstGeom>
        </p:spPr>
        <p:txBody>
          <a:bodyPr anchor="t" rtlCol="false" tIns="0" lIns="0" bIns="0" rIns="0">
            <a:spAutoFit/>
          </a:bodyPr>
          <a:lstStyle/>
          <a:p>
            <a:pPr algn="ctr">
              <a:lnSpc>
                <a:spcPts val="3980"/>
              </a:lnSpc>
            </a:pPr>
            <a:r>
              <a:rPr lang="en-US" sz="2843">
                <a:solidFill>
                  <a:srgbClr val="F8F8F8"/>
                </a:solidFill>
                <a:latin typeface="League Spartan"/>
              </a:rPr>
              <a:t>IP Address Verification and Device Number </a:t>
            </a:r>
          </a:p>
          <a:p>
            <a:pPr algn="ctr">
              <a:lnSpc>
                <a:spcPts val="3980"/>
              </a:lnSpc>
            </a:pPr>
          </a:p>
          <a:p>
            <a:pPr algn="ctr">
              <a:lnSpc>
                <a:spcPts val="3980"/>
              </a:lnSpc>
            </a:pPr>
            <a:r>
              <a:rPr lang="en-US" sz="2843">
                <a:solidFill>
                  <a:srgbClr val="F8F8F8"/>
                </a:solidFill>
                <a:latin typeface="League Spartan"/>
              </a:rPr>
              <a:t> </a:t>
            </a:r>
          </a:p>
          <a:p>
            <a:pPr algn="ctr">
              <a:lnSpc>
                <a:spcPts val="3980"/>
              </a:lnSpc>
            </a:pPr>
            <a:r>
              <a:rPr lang="en-US" sz="2843">
                <a:solidFill>
                  <a:srgbClr val="F8F8F8"/>
                </a:solidFill>
                <a:latin typeface="League Spartan"/>
              </a:rPr>
              <a:t>Ensuring the security of transactions involves verifying the legitimacy of the IP addresses and device numbers associated with each transaction. By cross-referencing this information with a secure database or cache, we can detect anomalies related to unauthorized access or compromised devices.</a:t>
            </a:r>
          </a:p>
          <a:p>
            <a:pPr algn="ctr">
              <a:lnSpc>
                <a:spcPts val="3980"/>
              </a:lnSpc>
            </a:pPr>
          </a:p>
          <a:p>
            <a:pPr algn="ctr">
              <a:lnSpc>
                <a:spcPts val="3980"/>
              </a:lnSpc>
            </a:pPr>
          </a:p>
          <a:p>
            <a:pPr algn="ctr">
              <a:lnSpc>
                <a:spcPts val="398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115796" y="1019175"/>
            <a:ext cx="6056408" cy="1630715"/>
            <a:chOff x="0" y="0"/>
            <a:chExt cx="1595103" cy="429489"/>
          </a:xfrm>
        </p:grpSpPr>
        <p:sp>
          <p:nvSpPr>
            <p:cNvPr name="Freeform 4" id="4"/>
            <p:cNvSpPr/>
            <p:nvPr/>
          </p:nvSpPr>
          <p:spPr>
            <a:xfrm flipH="false" flipV="false" rot="0">
              <a:off x="0" y="0"/>
              <a:ext cx="1595103" cy="429489"/>
            </a:xfrm>
            <a:custGeom>
              <a:avLst/>
              <a:gdLst/>
              <a:ahLst/>
              <a:cxnLst/>
              <a:rect r="r" b="b" t="t" l="l"/>
              <a:pathLst>
                <a:path h="429489" w="1595103">
                  <a:moveTo>
                    <a:pt x="51132" y="0"/>
                  </a:moveTo>
                  <a:lnTo>
                    <a:pt x="1543971" y="0"/>
                  </a:lnTo>
                  <a:cubicBezTo>
                    <a:pt x="1557532" y="0"/>
                    <a:pt x="1570538" y="5387"/>
                    <a:pt x="1580127" y="14976"/>
                  </a:cubicBezTo>
                  <a:cubicBezTo>
                    <a:pt x="1589716" y="24565"/>
                    <a:pt x="1595103" y="37571"/>
                    <a:pt x="1595103" y="51132"/>
                  </a:cubicBezTo>
                  <a:lnTo>
                    <a:pt x="1595103" y="378357"/>
                  </a:lnTo>
                  <a:cubicBezTo>
                    <a:pt x="1595103" y="406596"/>
                    <a:pt x="1572211" y="429489"/>
                    <a:pt x="1543971" y="429489"/>
                  </a:cubicBezTo>
                  <a:lnTo>
                    <a:pt x="51132" y="429489"/>
                  </a:lnTo>
                  <a:cubicBezTo>
                    <a:pt x="37571" y="429489"/>
                    <a:pt x="24565" y="424102"/>
                    <a:pt x="14976" y="414512"/>
                  </a:cubicBezTo>
                  <a:cubicBezTo>
                    <a:pt x="5387" y="404923"/>
                    <a:pt x="0" y="391918"/>
                    <a:pt x="0" y="378357"/>
                  </a:cubicBezTo>
                  <a:lnTo>
                    <a:pt x="0" y="51132"/>
                  </a:lnTo>
                  <a:cubicBezTo>
                    <a:pt x="0" y="22893"/>
                    <a:pt x="22893" y="0"/>
                    <a:pt x="51132" y="0"/>
                  </a:cubicBezTo>
                  <a:close/>
                </a:path>
              </a:pathLst>
            </a:custGeom>
            <a:solidFill>
              <a:srgbClr val="FF007E"/>
            </a:solidFill>
            <a:ln cap="rnd">
              <a:noFill/>
              <a:prstDash val="solid"/>
              <a:round/>
            </a:ln>
          </p:spPr>
        </p:sp>
        <p:sp>
          <p:nvSpPr>
            <p:cNvPr name="TextBox 5" id="5"/>
            <p:cNvSpPr txBox="true"/>
            <p:nvPr/>
          </p:nvSpPr>
          <p:spPr>
            <a:xfrm>
              <a:off x="0" y="-76200"/>
              <a:ext cx="1595103" cy="505689"/>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F8F8F8"/>
                  </a:solidFill>
                  <a:latin typeface="Be Vietnam Ultra-Bold"/>
                </a:rPr>
                <a:t>Further Enhancements</a:t>
              </a:r>
            </a:p>
          </p:txBody>
        </p:sp>
      </p:grpSp>
      <p:sp>
        <p:nvSpPr>
          <p:cNvPr name="Freeform 6" id="6"/>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757007" y="8985885"/>
            <a:ext cx="502293" cy="502293"/>
            <a:chOff x="0" y="0"/>
            <a:chExt cx="669724" cy="669724"/>
          </a:xfrm>
        </p:grpSpPr>
        <p:sp>
          <p:nvSpPr>
            <p:cNvPr name="Freeform 9" id="9"/>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9"/>
            <a:stretch>
              <a:fillRect l="0" t="0" r="0" b="0"/>
            </a:stretch>
          </a:blipFill>
        </p:spPr>
      </p:sp>
      <p:sp>
        <p:nvSpPr>
          <p:cNvPr name="TextBox 12" id="12"/>
          <p:cNvSpPr txBox="true"/>
          <p:nvPr/>
        </p:nvSpPr>
        <p:spPr>
          <a:xfrm rot="0">
            <a:off x="1028700" y="2622227"/>
            <a:ext cx="3906777" cy="380373"/>
          </a:xfrm>
          <a:prstGeom prst="rect">
            <a:avLst/>
          </a:prstGeom>
        </p:spPr>
        <p:txBody>
          <a:bodyPr anchor="t" rtlCol="false" tIns="0" lIns="0" bIns="0" rIns="0">
            <a:spAutoFit/>
          </a:bodyPr>
          <a:lstStyle/>
          <a:p>
            <a:pPr algn="l">
              <a:lnSpc>
                <a:spcPts val="3163"/>
              </a:lnSpc>
            </a:pPr>
          </a:p>
        </p:txBody>
      </p:sp>
      <p:sp>
        <p:nvSpPr>
          <p:cNvPr name="TextBox 13" id="13"/>
          <p:cNvSpPr txBox="true"/>
          <p:nvPr/>
        </p:nvSpPr>
        <p:spPr>
          <a:xfrm rot="0">
            <a:off x="2808407" y="2945450"/>
            <a:ext cx="13229617" cy="5505018"/>
          </a:xfrm>
          <a:prstGeom prst="rect">
            <a:avLst/>
          </a:prstGeom>
        </p:spPr>
        <p:txBody>
          <a:bodyPr anchor="t" rtlCol="false" tIns="0" lIns="0" bIns="0" rIns="0">
            <a:spAutoFit/>
          </a:bodyPr>
          <a:lstStyle/>
          <a:p>
            <a:pPr algn="ctr">
              <a:lnSpc>
                <a:spcPts val="3980"/>
              </a:lnSpc>
            </a:pPr>
          </a:p>
          <a:p>
            <a:pPr algn="ctr">
              <a:lnSpc>
                <a:spcPts val="3980"/>
              </a:lnSpc>
            </a:pPr>
            <a:r>
              <a:rPr lang="en-US" sz="2843">
                <a:solidFill>
                  <a:srgbClr val="F8F8F8"/>
                </a:solidFill>
                <a:latin typeface="League Spartan"/>
              </a:rPr>
              <a:t>Checking for Matches with Existing Cyber Attacks and Police Records IP Addresses</a:t>
            </a:r>
          </a:p>
          <a:p>
            <a:pPr algn="ctr">
              <a:lnSpc>
                <a:spcPts val="3980"/>
              </a:lnSpc>
            </a:pPr>
          </a:p>
          <a:p>
            <a:pPr algn="ctr">
              <a:lnSpc>
                <a:spcPts val="3980"/>
              </a:lnSpc>
            </a:pPr>
            <a:r>
              <a:rPr lang="en-US" sz="2843">
                <a:solidFill>
                  <a:srgbClr val="F8F8F8"/>
                </a:solidFill>
                <a:latin typeface="League Spartan"/>
              </a:rPr>
              <a:t>A proactive approach involves cross-referencing transaction data with known cyber attack patterns and police records of suspicious IP addresses. This step helps us identify potential threats by checking for matches with previously documented malicious activities. By doing so, we can swiftly respond to emerging threats and bolster our security measures.</a:t>
            </a:r>
          </a:p>
          <a:p>
            <a:pPr algn="ctr">
              <a:lnSpc>
                <a:spcPts val="398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6778228" y="4547552"/>
            <a:ext cx="4731544" cy="991870"/>
          </a:xfrm>
          <a:prstGeom prst="rect">
            <a:avLst/>
          </a:prstGeom>
        </p:spPr>
        <p:txBody>
          <a:bodyPr anchor="t" rtlCol="false" tIns="0" lIns="0" bIns="0" rIns="0">
            <a:spAutoFit/>
          </a:bodyPr>
          <a:lstStyle/>
          <a:p>
            <a:pPr algn="ctr">
              <a:lnSpc>
                <a:spcPts val="7279"/>
              </a:lnSpc>
            </a:pPr>
            <a:r>
              <a:rPr lang="en-US" sz="5199">
                <a:solidFill>
                  <a:srgbClr val="FFFFFF"/>
                </a:solidFill>
                <a:latin typeface="Copperplate Gothic 32 AB Bold"/>
              </a:rPr>
              <a:t>THANKYOU</a:t>
            </a:r>
          </a:p>
        </p:txBody>
      </p:sp>
      <p:sp>
        <p:nvSpPr>
          <p:cNvPr name="Freeform 3" id="3"/>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856804" y="107577"/>
            <a:ext cx="13253472" cy="4795347"/>
          </a:xfrm>
          <a:custGeom>
            <a:avLst/>
            <a:gdLst/>
            <a:ahLst/>
            <a:cxnLst/>
            <a:rect r="r" b="b" t="t" l="l"/>
            <a:pathLst>
              <a:path h="4795347" w="13253472">
                <a:moveTo>
                  <a:pt x="0" y="0"/>
                </a:moveTo>
                <a:lnTo>
                  <a:pt x="13253472" y="0"/>
                </a:lnTo>
                <a:lnTo>
                  <a:pt x="13253472" y="4795347"/>
                </a:lnTo>
                <a:lnTo>
                  <a:pt x="0" y="47953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57007" y="956821"/>
            <a:ext cx="502293" cy="502293"/>
            <a:chOff x="0" y="0"/>
            <a:chExt cx="669724" cy="669724"/>
          </a:xfrm>
        </p:grpSpPr>
        <p:sp>
          <p:nvSpPr>
            <p:cNvPr name="Freeform 4" id="4"/>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8"/>
            <a:stretch>
              <a:fillRect l="0" t="0" r="0" b="0"/>
            </a:stretch>
          </a:blipFill>
        </p:spPr>
      </p:sp>
      <p:sp>
        <p:nvSpPr>
          <p:cNvPr name="Freeform 7" id="7"/>
          <p:cNvSpPr/>
          <p:nvPr/>
        </p:nvSpPr>
        <p:spPr>
          <a:xfrm flipH="false" flipV="false" rot="0">
            <a:off x="8440588" y="2898128"/>
            <a:ext cx="2771486" cy="3080502"/>
          </a:xfrm>
          <a:custGeom>
            <a:avLst/>
            <a:gdLst/>
            <a:ahLst/>
            <a:cxnLst/>
            <a:rect r="r" b="b" t="t" l="l"/>
            <a:pathLst>
              <a:path h="3080502" w="2771486">
                <a:moveTo>
                  <a:pt x="0" y="0"/>
                </a:moveTo>
                <a:lnTo>
                  <a:pt x="2771486" y="0"/>
                </a:lnTo>
                <a:lnTo>
                  <a:pt x="2771486" y="3080502"/>
                </a:lnTo>
                <a:lnTo>
                  <a:pt x="0" y="3080502"/>
                </a:lnTo>
                <a:lnTo>
                  <a:pt x="0" y="0"/>
                </a:lnTo>
                <a:close/>
              </a:path>
            </a:pathLst>
          </a:custGeom>
          <a:blipFill>
            <a:blip r:embed="rId9"/>
            <a:stretch>
              <a:fillRect l="0" t="0" r="0" b="0"/>
            </a:stretch>
          </a:blipFill>
        </p:spPr>
      </p:sp>
      <p:sp>
        <p:nvSpPr>
          <p:cNvPr name="Freeform 8" id="8"/>
          <p:cNvSpPr/>
          <p:nvPr/>
        </p:nvSpPr>
        <p:spPr>
          <a:xfrm flipH="false" flipV="false" rot="0">
            <a:off x="1076325" y="3705252"/>
            <a:ext cx="6751157" cy="2013072"/>
          </a:xfrm>
          <a:custGeom>
            <a:avLst/>
            <a:gdLst/>
            <a:ahLst/>
            <a:cxnLst/>
            <a:rect r="r" b="b" t="t" l="l"/>
            <a:pathLst>
              <a:path h="2013072" w="6751157">
                <a:moveTo>
                  <a:pt x="0" y="0"/>
                </a:moveTo>
                <a:lnTo>
                  <a:pt x="6751157" y="0"/>
                </a:lnTo>
                <a:lnTo>
                  <a:pt x="6751157" y="2013072"/>
                </a:lnTo>
                <a:lnTo>
                  <a:pt x="0" y="2013072"/>
                </a:lnTo>
                <a:lnTo>
                  <a:pt x="0" y="0"/>
                </a:lnTo>
                <a:close/>
              </a:path>
            </a:pathLst>
          </a:custGeom>
          <a:blipFill>
            <a:blip r:embed="rId10"/>
            <a:stretch>
              <a:fillRect l="0" t="0" r="0" b="0"/>
            </a:stretch>
          </a:blipFill>
        </p:spPr>
      </p:sp>
      <p:sp>
        <p:nvSpPr>
          <p:cNvPr name="Freeform 9" id="9"/>
          <p:cNvSpPr/>
          <p:nvPr/>
        </p:nvSpPr>
        <p:spPr>
          <a:xfrm flipH="false" flipV="false" rot="0">
            <a:off x="12645311" y="3049589"/>
            <a:ext cx="3581306" cy="2929041"/>
          </a:xfrm>
          <a:custGeom>
            <a:avLst/>
            <a:gdLst/>
            <a:ahLst/>
            <a:cxnLst/>
            <a:rect r="r" b="b" t="t" l="l"/>
            <a:pathLst>
              <a:path h="2929041" w="3581306">
                <a:moveTo>
                  <a:pt x="0" y="0"/>
                </a:moveTo>
                <a:lnTo>
                  <a:pt x="3581306" y="0"/>
                </a:lnTo>
                <a:lnTo>
                  <a:pt x="3581306" y="2929041"/>
                </a:lnTo>
                <a:lnTo>
                  <a:pt x="0" y="2929041"/>
                </a:lnTo>
                <a:lnTo>
                  <a:pt x="0" y="0"/>
                </a:lnTo>
                <a:close/>
              </a:path>
            </a:pathLst>
          </a:custGeom>
          <a:blipFill>
            <a:blip r:embed="rId11"/>
            <a:stretch>
              <a:fillRect l="0" t="0" r="0" b="0"/>
            </a:stretch>
          </a:blipFill>
        </p:spPr>
      </p:sp>
      <p:sp>
        <p:nvSpPr>
          <p:cNvPr name="Freeform 10" id="10"/>
          <p:cNvSpPr/>
          <p:nvPr/>
        </p:nvSpPr>
        <p:spPr>
          <a:xfrm flipH="false" flipV="false" rot="0">
            <a:off x="9231318" y="6319642"/>
            <a:ext cx="6671449" cy="2297941"/>
          </a:xfrm>
          <a:custGeom>
            <a:avLst/>
            <a:gdLst/>
            <a:ahLst/>
            <a:cxnLst/>
            <a:rect r="r" b="b" t="t" l="l"/>
            <a:pathLst>
              <a:path h="2297941" w="6671449">
                <a:moveTo>
                  <a:pt x="0" y="0"/>
                </a:moveTo>
                <a:lnTo>
                  <a:pt x="6671449" y="0"/>
                </a:lnTo>
                <a:lnTo>
                  <a:pt x="6671449" y="2297941"/>
                </a:lnTo>
                <a:lnTo>
                  <a:pt x="0" y="2297941"/>
                </a:lnTo>
                <a:lnTo>
                  <a:pt x="0" y="0"/>
                </a:lnTo>
                <a:close/>
              </a:path>
            </a:pathLst>
          </a:custGeom>
          <a:blipFill>
            <a:blip r:embed="rId12"/>
            <a:stretch>
              <a:fillRect l="0" t="0" r="0" b="-5949"/>
            </a:stretch>
          </a:blipFill>
        </p:spPr>
      </p:sp>
      <p:sp>
        <p:nvSpPr>
          <p:cNvPr name="Freeform 11" id="11"/>
          <p:cNvSpPr/>
          <p:nvPr/>
        </p:nvSpPr>
        <p:spPr>
          <a:xfrm flipH="false" flipV="false" rot="0">
            <a:off x="3146161" y="6570529"/>
            <a:ext cx="5485763" cy="1796166"/>
          </a:xfrm>
          <a:custGeom>
            <a:avLst/>
            <a:gdLst/>
            <a:ahLst/>
            <a:cxnLst/>
            <a:rect r="r" b="b" t="t" l="l"/>
            <a:pathLst>
              <a:path h="1796166" w="5485763">
                <a:moveTo>
                  <a:pt x="0" y="0"/>
                </a:moveTo>
                <a:lnTo>
                  <a:pt x="5485763" y="0"/>
                </a:lnTo>
                <a:lnTo>
                  <a:pt x="5485763" y="1796166"/>
                </a:lnTo>
                <a:lnTo>
                  <a:pt x="0" y="1796166"/>
                </a:lnTo>
                <a:lnTo>
                  <a:pt x="0" y="0"/>
                </a:lnTo>
                <a:close/>
              </a:path>
            </a:pathLst>
          </a:custGeom>
          <a:blipFill>
            <a:blip r:embed="rId13"/>
            <a:stretch>
              <a:fillRect l="0" t="0" r="0" b="0"/>
            </a:stretch>
          </a:blipFill>
        </p:spPr>
      </p:sp>
      <p:sp>
        <p:nvSpPr>
          <p:cNvPr name="TextBox 12" id="12"/>
          <p:cNvSpPr txBox="true"/>
          <p:nvPr/>
        </p:nvSpPr>
        <p:spPr>
          <a:xfrm rot="0">
            <a:off x="7148009" y="1618155"/>
            <a:ext cx="3520455" cy="887095"/>
          </a:xfrm>
          <a:prstGeom prst="rect">
            <a:avLst/>
          </a:prstGeom>
        </p:spPr>
        <p:txBody>
          <a:bodyPr anchor="t" rtlCol="false" tIns="0" lIns="0" bIns="0" rIns="0">
            <a:spAutoFit/>
          </a:bodyPr>
          <a:lstStyle/>
          <a:p>
            <a:pPr algn="ctr">
              <a:lnSpc>
                <a:spcPts val="7279"/>
              </a:lnSpc>
            </a:pPr>
            <a:r>
              <a:rPr lang="en-US" sz="5199">
                <a:solidFill>
                  <a:srgbClr val="000000"/>
                </a:solidFill>
                <a:latin typeface="League Spartan"/>
              </a:rPr>
              <a:t>Tech stack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5383046"/>
            <a:ext cx="3052949" cy="1248280"/>
            <a:chOff x="0" y="0"/>
            <a:chExt cx="1095832" cy="448061"/>
          </a:xfrm>
        </p:grpSpPr>
        <p:sp>
          <p:nvSpPr>
            <p:cNvPr name="Freeform 3" id="3"/>
            <p:cNvSpPr/>
            <p:nvPr/>
          </p:nvSpPr>
          <p:spPr>
            <a:xfrm flipH="false" flipV="false" rot="0">
              <a:off x="0" y="0"/>
              <a:ext cx="1095833" cy="448061"/>
            </a:xfrm>
            <a:custGeom>
              <a:avLst/>
              <a:gdLst/>
              <a:ahLst/>
              <a:cxnLst/>
              <a:rect r="r" b="b" t="t" l="l"/>
              <a:pathLst>
                <a:path h="448061" w="1095833">
                  <a:moveTo>
                    <a:pt x="101435" y="0"/>
                  </a:moveTo>
                  <a:lnTo>
                    <a:pt x="994397" y="0"/>
                  </a:lnTo>
                  <a:cubicBezTo>
                    <a:pt x="1050418" y="0"/>
                    <a:pt x="1095833" y="45414"/>
                    <a:pt x="1095833" y="101435"/>
                  </a:cubicBezTo>
                  <a:lnTo>
                    <a:pt x="1095833" y="346625"/>
                  </a:lnTo>
                  <a:cubicBezTo>
                    <a:pt x="1095833" y="402646"/>
                    <a:pt x="1050418" y="448061"/>
                    <a:pt x="994397" y="448061"/>
                  </a:cubicBezTo>
                  <a:lnTo>
                    <a:pt x="101435" y="448061"/>
                  </a:lnTo>
                  <a:cubicBezTo>
                    <a:pt x="74533" y="448061"/>
                    <a:pt x="48733" y="437374"/>
                    <a:pt x="29710" y="418351"/>
                  </a:cubicBezTo>
                  <a:cubicBezTo>
                    <a:pt x="10687" y="399328"/>
                    <a:pt x="0" y="373528"/>
                    <a:pt x="0" y="346625"/>
                  </a:cubicBezTo>
                  <a:lnTo>
                    <a:pt x="0" y="101435"/>
                  </a:lnTo>
                  <a:cubicBezTo>
                    <a:pt x="0" y="45414"/>
                    <a:pt x="45414" y="0"/>
                    <a:pt x="101435" y="0"/>
                  </a:cubicBezTo>
                  <a:close/>
                </a:path>
              </a:pathLst>
            </a:custGeom>
            <a:solidFill>
              <a:srgbClr val="FF007E"/>
            </a:solidFill>
          </p:spPr>
        </p:sp>
        <p:sp>
          <p:nvSpPr>
            <p:cNvPr name="TextBox 4" id="4"/>
            <p:cNvSpPr txBox="true"/>
            <p:nvPr/>
          </p:nvSpPr>
          <p:spPr>
            <a:xfrm>
              <a:off x="0" y="-57150"/>
              <a:ext cx="1095832" cy="505211"/>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Website         </a:t>
              </a:r>
            </a:p>
          </p:txBody>
        </p:sp>
      </p:grpSp>
      <p:grpSp>
        <p:nvGrpSpPr>
          <p:cNvPr name="Group 5" id="5"/>
          <p:cNvGrpSpPr/>
          <p:nvPr/>
        </p:nvGrpSpPr>
        <p:grpSpPr>
          <a:xfrm rot="0">
            <a:off x="5811686" y="5319852"/>
            <a:ext cx="2742749" cy="1374670"/>
            <a:chOff x="0" y="0"/>
            <a:chExt cx="984489" cy="493427"/>
          </a:xfrm>
        </p:grpSpPr>
        <p:sp>
          <p:nvSpPr>
            <p:cNvPr name="Freeform 6" id="6"/>
            <p:cNvSpPr/>
            <p:nvPr/>
          </p:nvSpPr>
          <p:spPr>
            <a:xfrm flipH="false" flipV="false" rot="0">
              <a:off x="0" y="0"/>
              <a:ext cx="984489" cy="493427"/>
            </a:xfrm>
            <a:custGeom>
              <a:avLst/>
              <a:gdLst/>
              <a:ahLst/>
              <a:cxnLst/>
              <a:rect r="r" b="b" t="t" l="l"/>
              <a:pathLst>
                <a:path h="493427" w="984489">
                  <a:moveTo>
                    <a:pt x="112907" y="0"/>
                  </a:moveTo>
                  <a:lnTo>
                    <a:pt x="871581" y="0"/>
                  </a:lnTo>
                  <a:cubicBezTo>
                    <a:pt x="901526" y="0"/>
                    <a:pt x="930245" y="11896"/>
                    <a:pt x="951419" y="33070"/>
                  </a:cubicBezTo>
                  <a:cubicBezTo>
                    <a:pt x="972593" y="54244"/>
                    <a:pt x="984489" y="82963"/>
                    <a:pt x="984489" y="112907"/>
                  </a:cubicBezTo>
                  <a:lnTo>
                    <a:pt x="984489" y="380520"/>
                  </a:lnTo>
                  <a:cubicBezTo>
                    <a:pt x="984489" y="410465"/>
                    <a:pt x="972593" y="439183"/>
                    <a:pt x="951419" y="460357"/>
                  </a:cubicBezTo>
                  <a:cubicBezTo>
                    <a:pt x="930245" y="481532"/>
                    <a:pt x="901526" y="493427"/>
                    <a:pt x="871581" y="493427"/>
                  </a:cubicBezTo>
                  <a:lnTo>
                    <a:pt x="112907" y="493427"/>
                  </a:lnTo>
                  <a:cubicBezTo>
                    <a:pt x="50550" y="493427"/>
                    <a:pt x="0" y="442877"/>
                    <a:pt x="0" y="380520"/>
                  </a:cubicBezTo>
                  <a:lnTo>
                    <a:pt x="0" y="112907"/>
                  </a:lnTo>
                  <a:cubicBezTo>
                    <a:pt x="0" y="82963"/>
                    <a:pt x="11896" y="54244"/>
                    <a:pt x="33070" y="33070"/>
                  </a:cubicBezTo>
                  <a:cubicBezTo>
                    <a:pt x="54244" y="11896"/>
                    <a:pt x="82963" y="0"/>
                    <a:pt x="112907" y="0"/>
                  </a:cubicBezTo>
                  <a:close/>
                </a:path>
              </a:pathLst>
            </a:custGeom>
            <a:solidFill>
              <a:srgbClr val="2667FF"/>
            </a:solidFill>
          </p:spPr>
        </p:sp>
        <p:sp>
          <p:nvSpPr>
            <p:cNvPr name="TextBox 7" id="7"/>
            <p:cNvSpPr txBox="true"/>
            <p:nvPr/>
          </p:nvSpPr>
          <p:spPr>
            <a:xfrm>
              <a:off x="0" y="-57150"/>
              <a:ext cx="984489" cy="550577"/>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Analysis Interface</a:t>
              </a:r>
            </a:p>
          </p:txBody>
        </p:sp>
      </p:grpSp>
      <p:grpSp>
        <p:nvGrpSpPr>
          <p:cNvPr name="Group 8" id="8"/>
          <p:cNvGrpSpPr/>
          <p:nvPr/>
        </p:nvGrpSpPr>
        <p:grpSpPr>
          <a:xfrm rot="0">
            <a:off x="14674746" y="5256657"/>
            <a:ext cx="3040928" cy="1374670"/>
            <a:chOff x="0" y="0"/>
            <a:chExt cx="1091518" cy="493427"/>
          </a:xfrm>
        </p:grpSpPr>
        <p:sp>
          <p:nvSpPr>
            <p:cNvPr name="Freeform 9" id="9"/>
            <p:cNvSpPr/>
            <p:nvPr/>
          </p:nvSpPr>
          <p:spPr>
            <a:xfrm flipH="false" flipV="false" rot="0">
              <a:off x="0" y="0"/>
              <a:ext cx="1091518" cy="493427"/>
            </a:xfrm>
            <a:custGeom>
              <a:avLst/>
              <a:gdLst/>
              <a:ahLst/>
              <a:cxnLst/>
              <a:rect r="r" b="b" t="t" l="l"/>
              <a:pathLst>
                <a:path h="493427" w="1091518">
                  <a:moveTo>
                    <a:pt x="101836" y="0"/>
                  </a:moveTo>
                  <a:lnTo>
                    <a:pt x="989681" y="0"/>
                  </a:lnTo>
                  <a:cubicBezTo>
                    <a:pt x="1045924" y="0"/>
                    <a:pt x="1091518" y="45594"/>
                    <a:pt x="1091518" y="101836"/>
                  </a:cubicBezTo>
                  <a:lnTo>
                    <a:pt x="1091518" y="391591"/>
                  </a:lnTo>
                  <a:cubicBezTo>
                    <a:pt x="1091518" y="447833"/>
                    <a:pt x="1045924" y="493427"/>
                    <a:pt x="989681" y="493427"/>
                  </a:cubicBezTo>
                  <a:lnTo>
                    <a:pt x="101836" y="493427"/>
                  </a:lnTo>
                  <a:cubicBezTo>
                    <a:pt x="45594" y="493427"/>
                    <a:pt x="0" y="447833"/>
                    <a:pt x="0" y="391591"/>
                  </a:cubicBezTo>
                  <a:lnTo>
                    <a:pt x="0" y="101836"/>
                  </a:lnTo>
                  <a:cubicBezTo>
                    <a:pt x="0" y="45594"/>
                    <a:pt x="45594" y="0"/>
                    <a:pt x="101836" y="0"/>
                  </a:cubicBezTo>
                  <a:close/>
                </a:path>
              </a:pathLst>
            </a:custGeom>
            <a:solidFill>
              <a:srgbClr val="2667FF"/>
            </a:solidFill>
          </p:spPr>
        </p:sp>
        <p:sp>
          <p:nvSpPr>
            <p:cNvPr name="TextBox 10" id="10"/>
            <p:cNvSpPr txBox="true"/>
            <p:nvPr/>
          </p:nvSpPr>
          <p:spPr>
            <a:xfrm>
              <a:off x="0" y="-57150"/>
              <a:ext cx="1091518" cy="550577"/>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Security Enhancement</a:t>
              </a:r>
            </a:p>
          </p:txBody>
        </p:sp>
      </p:grpSp>
      <p:grpSp>
        <p:nvGrpSpPr>
          <p:cNvPr name="Group 11" id="11"/>
          <p:cNvGrpSpPr/>
          <p:nvPr/>
        </p:nvGrpSpPr>
        <p:grpSpPr>
          <a:xfrm rot="0">
            <a:off x="10280764" y="5256657"/>
            <a:ext cx="2731511" cy="1374670"/>
            <a:chOff x="0" y="0"/>
            <a:chExt cx="980455" cy="493427"/>
          </a:xfrm>
        </p:grpSpPr>
        <p:sp>
          <p:nvSpPr>
            <p:cNvPr name="Freeform 12" id="12"/>
            <p:cNvSpPr/>
            <p:nvPr/>
          </p:nvSpPr>
          <p:spPr>
            <a:xfrm flipH="false" flipV="false" rot="0">
              <a:off x="0" y="0"/>
              <a:ext cx="980455" cy="493427"/>
            </a:xfrm>
            <a:custGeom>
              <a:avLst/>
              <a:gdLst/>
              <a:ahLst/>
              <a:cxnLst/>
              <a:rect r="r" b="b" t="t" l="l"/>
              <a:pathLst>
                <a:path h="493427" w="980455">
                  <a:moveTo>
                    <a:pt x="113372" y="0"/>
                  </a:moveTo>
                  <a:lnTo>
                    <a:pt x="867083" y="0"/>
                  </a:lnTo>
                  <a:cubicBezTo>
                    <a:pt x="897151" y="0"/>
                    <a:pt x="925987" y="11945"/>
                    <a:pt x="947249" y="33206"/>
                  </a:cubicBezTo>
                  <a:cubicBezTo>
                    <a:pt x="968510" y="54467"/>
                    <a:pt x="980455" y="83304"/>
                    <a:pt x="980455" y="113372"/>
                  </a:cubicBezTo>
                  <a:lnTo>
                    <a:pt x="980455" y="380055"/>
                  </a:lnTo>
                  <a:cubicBezTo>
                    <a:pt x="980455" y="410123"/>
                    <a:pt x="968510" y="438960"/>
                    <a:pt x="947249" y="460221"/>
                  </a:cubicBezTo>
                  <a:cubicBezTo>
                    <a:pt x="925987" y="481483"/>
                    <a:pt x="897151" y="493427"/>
                    <a:pt x="867083" y="493427"/>
                  </a:cubicBezTo>
                  <a:lnTo>
                    <a:pt x="113372" y="493427"/>
                  </a:lnTo>
                  <a:cubicBezTo>
                    <a:pt x="83304" y="493427"/>
                    <a:pt x="54467" y="481483"/>
                    <a:pt x="33206" y="460221"/>
                  </a:cubicBezTo>
                  <a:cubicBezTo>
                    <a:pt x="11945" y="438960"/>
                    <a:pt x="0" y="410123"/>
                    <a:pt x="0" y="380055"/>
                  </a:cubicBezTo>
                  <a:lnTo>
                    <a:pt x="0" y="113372"/>
                  </a:lnTo>
                  <a:cubicBezTo>
                    <a:pt x="0" y="83304"/>
                    <a:pt x="11945" y="54467"/>
                    <a:pt x="33206" y="33206"/>
                  </a:cubicBezTo>
                  <a:cubicBezTo>
                    <a:pt x="54467" y="11945"/>
                    <a:pt x="83304" y="0"/>
                    <a:pt x="113372" y="0"/>
                  </a:cubicBezTo>
                  <a:close/>
                </a:path>
              </a:pathLst>
            </a:custGeom>
            <a:solidFill>
              <a:srgbClr val="FF007E"/>
            </a:solidFill>
          </p:spPr>
        </p:sp>
        <p:sp>
          <p:nvSpPr>
            <p:cNvPr name="TextBox 13" id="13"/>
            <p:cNvSpPr txBox="true"/>
            <p:nvPr/>
          </p:nvSpPr>
          <p:spPr>
            <a:xfrm>
              <a:off x="0" y="-57150"/>
              <a:ext cx="980455" cy="550577"/>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Anomaly Patterns</a:t>
              </a:r>
            </a:p>
          </p:txBody>
        </p:sp>
      </p:grpSp>
      <p:grpSp>
        <p:nvGrpSpPr>
          <p:cNvPr name="Group 14" id="14"/>
          <p:cNvGrpSpPr/>
          <p:nvPr/>
        </p:nvGrpSpPr>
        <p:grpSpPr>
          <a:xfrm rot="0">
            <a:off x="14578523" y="8985885"/>
            <a:ext cx="2680777" cy="502293"/>
            <a:chOff x="0" y="0"/>
            <a:chExt cx="3574370" cy="669724"/>
          </a:xfrm>
        </p:grpSpPr>
        <p:sp>
          <p:nvSpPr>
            <p:cNvPr name="Freeform 15" id="15"/>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sng">
                  <a:solidFill>
                    <a:srgbClr val="01003B"/>
                  </a:solidFill>
                  <a:latin typeface="Be Vietnam Ultra-Bold"/>
                  <a:hlinkClick r:id="rId6" action="ppaction://hlinksldjump"/>
                </a:rPr>
                <a:t>Back to Agenda</a:t>
              </a:r>
            </a:p>
          </p:txBody>
        </p:sp>
      </p:grpSp>
      <p:sp>
        <p:nvSpPr>
          <p:cNvPr name="Freeform 18" id="18"/>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7"/>
            <a:stretch>
              <a:fillRect l="0" t="0" r="0" b="0"/>
            </a:stretch>
          </a:blipFill>
        </p:spPr>
      </p:sp>
      <p:sp>
        <p:nvSpPr>
          <p:cNvPr name="Freeform 19" id="19"/>
          <p:cNvSpPr/>
          <p:nvPr/>
        </p:nvSpPr>
        <p:spPr>
          <a:xfrm flipH="false" flipV="false" rot="0">
            <a:off x="4081649" y="5673751"/>
            <a:ext cx="1730037" cy="523336"/>
          </a:xfrm>
          <a:custGeom>
            <a:avLst/>
            <a:gdLst/>
            <a:ahLst/>
            <a:cxnLst/>
            <a:rect r="r" b="b" t="t" l="l"/>
            <a:pathLst>
              <a:path h="523336" w="1730037">
                <a:moveTo>
                  <a:pt x="0" y="0"/>
                </a:moveTo>
                <a:lnTo>
                  <a:pt x="1730037" y="0"/>
                </a:lnTo>
                <a:lnTo>
                  <a:pt x="1730037" y="523336"/>
                </a:lnTo>
                <a:lnTo>
                  <a:pt x="0" y="523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755290" y="2656893"/>
            <a:ext cx="5346717" cy="951939"/>
          </a:xfrm>
          <a:prstGeom prst="rect">
            <a:avLst/>
          </a:prstGeom>
        </p:spPr>
        <p:txBody>
          <a:bodyPr anchor="t" rtlCol="false" tIns="0" lIns="0" bIns="0" rIns="0">
            <a:spAutoFit/>
          </a:bodyPr>
          <a:lstStyle/>
          <a:p>
            <a:pPr>
              <a:lnSpc>
                <a:spcPts val="7420"/>
              </a:lnSpc>
            </a:pPr>
            <a:r>
              <a:rPr lang="en-US" sz="6184">
                <a:solidFill>
                  <a:srgbClr val="01003B"/>
                </a:solidFill>
                <a:latin typeface="Be Vietnam Ultra-Bold"/>
              </a:rPr>
              <a:t>Plan of Action</a:t>
            </a:r>
          </a:p>
        </p:txBody>
      </p:sp>
      <p:sp>
        <p:nvSpPr>
          <p:cNvPr name="Freeform 21" id="21"/>
          <p:cNvSpPr/>
          <p:nvPr/>
        </p:nvSpPr>
        <p:spPr>
          <a:xfrm flipH="false" flipV="false" rot="0">
            <a:off x="8554435" y="5745518"/>
            <a:ext cx="1730037" cy="523336"/>
          </a:xfrm>
          <a:custGeom>
            <a:avLst/>
            <a:gdLst/>
            <a:ahLst/>
            <a:cxnLst/>
            <a:rect r="r" b="b" t="t" l="l"/>
            <a:pathLst>
              <a:path h="523336" w="1730037">
                <a:moveTo>
                  <a:pt x="0" y="0"/>
                </a:moveTo>
                <a:lnTo>
                  <a:pt x="1730037" y="0"/>
                </a:lnTo>
                <a:lnTo>
                  <a:pt x="1730037" y="523337"/>
                </a:lnTo>
                <a:lnTo>
                  <a:pt x="0" y="5233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2944709" y="5673751"/>
            <a:ext cx="1730037" cy="523336"/>
          </a:xfrm>
          <a:custGeom>
            <a:avLst/>
            <a:gdLst/>
            <a:ahLst/>
            <a:cxnLst/>
            <a:rect r="r" b="b" t="t" l="l"/>
            <a:pathLst>
              <a:path h="523336" w="1730037">
                <a:moveTo>
                  <a:pt x="0" y="0"/>
                </a:moveTo>
                <a:lnTo>
                  <a:pt x="1730037" y="0"/>
                </a:lnTo>
                <a:lnTo>
                  <a:pt x="1730037" y="523336"/>
                </a:lnTo>
                <a:lnTo>
                  <a:pt x="0" y="523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757007" y="8985885"/>
            <a:ext cx="502293" cy="502293"/>
            <a:chOff x="0" y="0"/>
            <a:chExt cx="669724" cy="669724"/>
          </a:xfrm>
        </p:grpSpPr>
        <p:sp>
          <p:nvSpPr>
            <p:cNvPr name="Freeform 3" id="3"/>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5" id="5"/>
          <p:cNvSpPr txBox="true"/>
          <p:nvPr/>
        </p:nvSpPr>
        <p:spPr>
          <a:xfrm rot="0">
            <a:off x="1411580" y="1660345"/>
            <a:ext cx="6753597" cy="887095"/>
          </a:xfrm>
          <a:prstGeom prst="rect">
            <a:avLst/>
          </a:prstGeom>
        </p:spPr>
        <p:txBody>
          <a:bodyPr anchor="t" rtlCol="false" tIns="0" lIns="0" bIns="0" rIns="0">
            <a:spAutoFit/>
          </a:bodyPr>
          <a:lstStyle/>
          <a:p>
            <a:pPr algn="ctr">
              <a:lnSpc>
                <a:spcPts val="7279"/>
              </a:lnSpc>
            </a:pPr>
            <a:r>
              <a:rPr lang="en-US" sz="5199">
                <a:solidFill>
                  <a:srgbClr val="000000"/>
                </a:solidFill>
                <a:latin typeface="League Spartan"/>
              </a:rPr>
              <a:t>Problem-Statement</a:t>
            </a:r>
          </a:p>
        </p:txBody>
      </p:sp>
      <p:sp>
        <p:nvSpPr>
          <p:cNvPr name="TextBox 6" id="6"/>
          <p:cNvSpPr txBox="true"/>
          <p:nvPr/>
        </p:nvSpPr>
        <p:spPr>
          <a:xfrm rot="0">
            <a:off x="1411580" y="3207659"/>
            <a:ext cx="15596574" cy="4255374"/>
          </a:xfrm>
          <a:prstGeom prst="rect">
            <a:avLst/>
          </a:prstGeom>
        </p:spPr>
        <p:txBody>
          <a:bodyPr anchor="t" rtlCol="false" tIns="0" lIns="0" bIns="0" rIns="0">
            <a:spAutoFit/>
          </a:bodyPr>
          <a:lstStyle/>
          <a:p>
            <a:pPr>
              <a:lnSpc>
                <a:spcPts val="4851"/>
              </a:lnSpc>
            </a:pPr>
            <a:r>
              <a:rPr lang="en-US" sz="3465">
                <a:solidFill>
                  <a:srgbClr val="000000"/>
                </a:solidFill>
                <a:latin typeface="Anonymous Pro"/>
              </a:rPr>
              <a:t>The challenge of implementing and improving behavioral analytics solutions for detecting anomalies in financial transactions is crucial for enhancing security against fraudulent activities. This task involves leveraging the data and perform analysis to develop a system that can effectively identify suspicious (Anomalies) behavior within the vast volume of financial transactions.</a:t>
            </a:r>
          </a:p>
        </p:txBody>
      </p:sp>
      <p:sp>
        <p:nvSpPr>
          <p:cNvPr name="Freeform 7" id="7"/>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856804" y="107577"/>
            <a:ext cx="13253472" cy="4795347"/>
          </a:xfrm>
          <a:custGeom>
            <a:avLst/>
            <a:gdLst/>
            <a:ahLst/>
            <a:cxnLst/>
            <a:rect r="r" b="b" t="t" l="l"/>
            <a:pathLst>
              <a:path h="4795347" w="13253472">
                <a:moveTo>
                  <a:pt x="0" y="0"/>
                </a:moveTo>
                <a:lnTo>
                  <a:pt x="13253472" y="0"/>
                </a:lnTo>
                <a:lnTo>
                  <a:pt x="13253472" y="4795347"/>
                </a:lnTo>
                <a:lnTo>
                  <a:pt x="0" y="47953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57007" y="956821"/>
            <a:ext cx="502293" cy="502293"/>
            <a:chOff x="0" y="0"/>
            <a:chExt cx="669724" cy="669724"/>
          </a:xfrm>
        </p:grpSpPr>
        <p:sp>
          <p:nvSpPr>
            <p:cNvPr name="Freeform 4" id="4"/>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8"/>
            <a:stretch>
              <a:fillRect l="0" t="0" r="0" b="0"/>
            </a:stretch>
          </a:blipFill>
        </p:spPr>
      </p:sp>
      <p:sp>
        <p:nvSpPr>
          <p:cNvPr name="TextBox 7" id="7"/>
          <p:cNvSpPr txBox="true"/>
          <p:nvPr/>
        </p:nvSpPr>
        <p:spPr>
          <a:xfrm rot="0">
            <a:off x="2790396" y="2014078"/>
            <a:ext cx="2926110" cy="887095"/>
          </a:xfrm>
          <a:prstGeom prst="rect">
            <a:avLst/>
          </a:prstGeom>
        </p:spPr>
        <p:txBody>
          <a:bodyPr anchor="t" rtlCol="false" tIns="0" lIns="0" bIns="0" rIns="0">
            <a:spAutoFit/>
          </a:bodyPr>
          <a:lstStyle/>
          <a:p>
            <a:pPr algn="ctr">
              <a:lnSpc>
                <a:spcPts val="7279"/>
              </a:lnSpc>
            </a:pPr>
            <a:r>
              <a:rPr lang="en-US" sz="5199">
                <a:solidFill>
                  <a:srgbClr val="000000"/>
                </a:solidFill>
                <a:latin typeface="League Spartan"/>
              </a:rPr>
              <a:t>Data-set</a:t>
            </a:r>
          </a:p>
        </p:txBody>
      </p:sp>
      <p:sp>
        <p:nvSpPr>
          <p:cNvPr name="TextBox 8" id="8"/>
          <p:cNvSpPr txBox="true"/>
          <p:nvPr/>
        </p:nvSpPr>
        <p:spPr>
          <a:xfrm rot="0">
            <a:off x="2652111" y="3153631"/>
            <a:ext cx="14289368" cy="6084153"/>
          </a:xfrm>
          <a:prstGeom prst="rect">
            <a:avLst/>
          </a:prstGeom>
        </p:spPr>
        <p:txBody>
          <a:bodyPr anchor="t" rtlCol="false" tIns="0" lIns="0" bIns="0" rIns="0">
            <a:spAutoFit/>
          </a:bodyPr>
          <a:lstStyle/>
          <a:p>
            <a:pPr>
              <a:lnSpc>
                <a:spcPts val="4852"/>
              </a:lnSpc>
            </a:pPr>
            <a:r>
              <a:rPr lang="en-US" sz="3466">
                <a:solidFill>
                  <a:srgbClr val="000000"/>
                </a:solidFill>
                <a:latin typeface="Anonymous Pro"/>
              </a:rPr>
              <a:t>A suitable data-set that involves financial transaction data is used for training the model on distinguishing the anomalies. Here note  that the data-set is not targeted (without target class .</a:t>
            </a:r>
          </a:p>
          <a:p>
            <a:pPr>
              <a:lnSpc>
                <a:spcPts val="4852"/>
              </a:lnSpc>
            </a:pPr>
            <a:r>
              <a:rPr lang="en-US" sz="3466">
                <a:solidFill>
                  <a:srgbClr val="000000"/>
                </a:solidFill>
                <a:latin typeface="Anonymous Pro"/>
              </a:rPr>
              <a:t>Since there does not exist a output class priorly specified in the transaction data) leads to the development of an unsupervised machine learning model .</a:t>
            </a:r>
          </a:p>
          <a:p>
            <a:pPr>
              <a:lnSpc>
                <a:spcPts val="4852"/>
              </a:lnSpc>
            </a:pPr>
            <a:r>
              <a:rPr lang="en-US" sz="3466">
                <a:solidFill>
                  <a:srgbClr val="000000"/>
                </a:solidFill>
                <a:latin typeface="Anonymous Pro"/>
              </a:rPr>
              <a:t>The Data set consists of  8 attributes out of which 6 attributes can be taken into consideration after pre-processing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8395069" y="4391135"/>
            <a:ext cx="13253472" cy="4795347"/>
          </a:xfrm>
          <a:custGeom>
            <a:avLst/>
            <a:gdLst/>
            <a:ahLst/>
            <a:cxnLst/>
            <a:rect r="r" b="b" t="t" l="l"/>
            <a:pathLst>
              <a:path h="4795347" w="13253472">
                <a:moveTo>
                  <a:pt x="0" y="0"/>
                </a:moveTo>
                <a:lnTo>
                  <a:pt x="13253472" y="0"/>
                </a:lnTo>
                <a:lnTo>
                  <a:pt x="13253472" y="4795348"/>
                </a:lnTo>
                <a:lnTo>
                  <a:pt x="0" y="47953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57007" y="956821"/>
            <a:ext cx="502293" cy="502293"/>
            <a:chOff x="0" y="0"/>
            <a:chExt cx="669724" cy="669724"/>
          </a:xfrm>
        </p:grpSpPr>
        <p:sp>
          <p:nvSpPr>
            <p:cNvPr name="Freeform 4" id="4"/>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8"/>
            <a:stretch>
              <a:fillRect l="0" t="0" r="0" b="0"/>
            </a:stretch>
          </a:blipFill>
        </p:spPr>
      </p:sp>
      <p:sp>
        <p:nvSpPr>
          <p:cNvPr name="TextBox 7" id="7"/>
          <p:cNvSpPr txBox="true"/>
          <p:nvPr/>
        </p:nvSpPr>
        <p:spPr>
          <a:xfrm rot="0">
            <a:off x="1686584" y="2014078"/>
            <a:ext cx="3577307" cy="887095"/>
          </a:xfrm>
          <a:prstGeom prst="rect">
            <a:avLst/>
          </a:prstGeom>
        </p:spPr>
        <p:txBody>
          <a:bodyPr anchor="t" rtlCol="false" tIns="0" lIns="0" bIns="0" rIns="0">
            <a:spAutoFit/>
          </a:bodyPr>
          <a:lstStyle/>
          <a:p>
            <a:pPr algn="ctr">
              <a:lnSpc>
                <a:spcPts val="7279"/>
              </a:lnSpc>
            </a:pPr>
            <a:r>
              <a:rPr lang="en-US" sz="5199">
                <a:solidFill>
                  <a:srgbClr val="000000"/>
                </a:solidFill>
                <a:latin typeface="League Spartan"/>
              </a:rPr>
              <a:t>Approach </a:t>
            </a:r>
          </a:p>
        </p:txBody>
      </p:sp>
      <p:sp>
        <p:nvSpPr>
          <p:cNvPr name="TextBox 8" id="8"/>
          <p:cNvSpPr txBox="true"/>
          <p:nvPr/>
        </p:nvSpPr>
        <p:spPr>
          <a:xfrm rot="0">
            <a:off x="1686584" y="3540815"/>
            <a:ext cx="11124905" cy="4940740"/>
          </a:xfrm>
          <a:prstGeom prst="rect">
            <a:avLst/>
          </a:prstGeom>
        </p:spPr>
        <p:txBody>
          <a:bodyPr anchor="t" rtlCol="false" tIns="0" lIns="0" bIns="0" rIns="0">
            <a:spAutoFit/>
          </a:bodyPr>
          <a:lstStyle/>
          <a:p>
            <a:pPr>
              <a:lnSpc>
                <a:spcPts val="4875"/>
              </a:lnSpc>
            </a:pPr>
            <a:r>
              <a:rPr lang="en-US" sz="3482">
                <a:solidFill>
                  <a:srgbClr val="000000"/>
                </a:solidFill>
                <a:latin typeface="Anonymous Pro"/>
              </a:rPr>
              <a:t>The overview of the approach focuses on identifying anomalies and it’s reasoning patterns (cause-effect)</a:t>
            </a:r>
          </a:p>
          <a:p>
            <a:pPr>
              <a:lnSpc>
                <a:spcPts val="4875"/>
              </a:lnSpc>
            </a:pPr>
            <a:r>
              <a:rPr lang="en-US" sz="3482">
                <a:solidFill>
                  <a:srgbClr val="000000"/>
                </a:solidFill>
                <a:latin typeface="Anonymous Pro"/>
              </a:rPr>
              <a:t>by following a series of steps on achieving data collection, integration, training &amp; tuning the model, feature engineering, behavioral profiling and authentication reaction set-up.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602095" y="442228"/>
            <a:ext cx="3989911" cy="1630715"/>
            <a:chOff x="0" y="0"/>
            <a:chExt cx="1050841" cy="429489"/>
          </a:xfrm>
        </p:grpSpPr>
        <p:sp>
          <p:nvSpPr>
            <p:cNvPr name="Freeform 4" id="4"/>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name="TextBox 5" id="5"/>
            <p:cNvSpPr txBox="true"/>
            <p:nvPr/>
          </p:nvSpPr>
          <p:spPr>
            <a:xfrm>
              <a:off x="0" y="-76200"/>
              <a:ext cx="1050841" cy="505689"/>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F8F8F8"/>
                  </a:solidFill>
                  <a:latin typeface="Be Vietnam Ultra-Bold"/>
                </a:rPr>
                <a:t>Pre-Processing </a:t>
              </a:r>
            </a:p>
          </p:txBody>
        </p:sp>
      </p:grpSp>
      <p:sp>
        <p:nvSpPr>
          <p:cNvPr name="Freeform 6" id="6"/>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757007" y="8985885"/>
            <a:ext cx="502293" cy="502293"/>
            <a:chOff x="0" y="0"/>
            <a:chExt cx="669724" cy="669724"/>
          </a:xfrm>
        </p:grpSpPr>
        <p:sp>
          <p:nvSpPr>
            <p:cNvPr name="Freeform 9" id="9"/>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9"/>
            <a:stretch>
              <a:fillRect l="0" t="0" r="0" b="0"/>
            </a:stretch>
          </a:blipFill>
        </p:spPr>
      </p:sp>
      <p:sp>
        <p:nvSpPr>
          <p:cNvPr name="Freeform 12" id="12"/>
          <p:cNvSpPr/>
          <p:nvPr/>
        </p:nvSpPr>
        <p:spPr>
          <a:xfrm flipH="false" flipV="false" rot="0">
            <a:off x="4935477" y="6178757"/>
            <a:ext cx="7304095" cy="3840021"/>
          </a:xfrm>
          <a:custGeom>
            <a:avLst/>
            <a:gdLst/>
            <a:ahLst/>
            <a:cxnLst/>
            <a:rect r="r" b="b" t="t" l="l"/>
            <a:pathLst>
              <a:path h="3840021" w="7304095">
                <a:moveTo>
                  <a:pt x="0" y="0"/>
                </a:moveTo>
                <a:lnTo>
                  <a:pt x="7304096" y="0"/>
                </a:lnTo>
                <a:lnTo>
                  <a:pt x="7304096" y="3840020"/>
                </a:lnTo>
                <a:lnTo>
                  <a:pt x="0" y="3840020"/>
                </a:lnTo>
                <a:lnTo>
                  <a:pt x="0" y="0"/>
                </a:lnTo>
                <a:close/>
              </a:path>
            </a:pathLst>
          </a:custGeom>
          <a:blipFill>
            <a:blip r:embed="rId10"/>
            <a:stretch>
              <a:fillRect l="0" t="0" r="0" b="0"/>
            </a:stretch>
          </a:blipFill>
        </p:spPr>
      </p:sp>
      <p:sp>
        <p:nvSpPr>
          <p:cNvPr name="TextBox 13" id="13"/>
          <p:cNvSpPr txBox="true"/>
          <p:nvPr/>
        </p:nvSpPr>
        <p:spPr>
          <a:xfrm rot="0">
            <a:off x="1028700" y="2622227"/>
            <a:ext cx="3906777" cy="380373"/>
          </a:xfrm>
          <a:prstGeom prst="rect">
            <a:avLst/>
          </a:prstGeom>
        </p:spPr>
        <p:txBody>
          <a:bodyPr anchor="t" rtlCol="false" tIns="0" lIns="0" bIns="0" rIns="0">
            <a:spAutoFit/>
          </a:bodyPr>
          <a:lstStyle/>
          <a:p>
            <a:pPr algn="l">
              <a:lnSpc>
                <a:spcPts val="3163"/>
              </a:lnSpc>
            </a:pPr>
          </a:p>
        </p:txBody>
      </p:sp>
      <p:sp>
        <p:nvSpPr>
          <p:cNvPr name="TextBox 14" id="14"/>
          <p:cNvSpPr txBox="true"/>
          <p:nvPr/>
        </p:nvSpPr>
        <p:spPr>
          <a:xfrm rot="0">
            <a:off x="2735921" y="2168193"/>
            <a:ext cx="12625966" cy="3748625"/>
          </a:xfrm>
          <a:prstGeom prst="rect">
            <a:avLst/>
          </a:prstGeom>
        </p:spPr>
        <p:txBody>
          <a:bodyPr anchor="t" rtlCol="false" tIns="0" lIns="0" bIns="0" rIns="0">
            <a:spAutoFit/>
          </a:bodyPr>
          <a:lstStyle/>
          <a:p>
            <a:pPr algn="ctr">
              <a:lnSpc>
                <a:spcPts val="4957"/>
              </a:lnSpc>
            </a:pPr>
            <a:r>
              <a:rPr lang="en-US" sz="3541">
                <a:solidFill>
                  <a:srgbClr val="F8F8F8"/>
                </a:solidFill>
                <a:latin typeface="Canva Sans 1 Bold"/>
              </a:rPr>
              <a:t>The data-set is to be initially set to handle imbalances  as the data is of large size approx 1.5L+ entries of transactions .It includes imbalances like Nan values </a:t>
            </a:r>
          </a:p>
          <a:p>
            <a:pPr algn="ctr">
              <a:lnSpc>
                <a:spcPts val="4957"/>
              </a:lnSpc>
            </a:pPr>
            <a:r>
              <a:rPr lang="en-US" sz="3541">
                <a:solidFill>
                  <a:srgbClr val="F8F8F8"/>
                </a:solidFill>
                <a:latin typeface="Canva Sans 1 Bold"/>
              </a:rPr>
              <a:t>( For example : A transaction may be either of type withdrawal or deposit  which may be lead to Nan values in the records)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602095" y="686001"/>
            <a:ext cx="3989911" cy="1630715"/>
            <a:chOff x="0" y="0"/>
            <a:chExt cx="1050841" cy="429489"/>
          </a:xfrm>
        </p:grpSpPr>
        <p:sp>
          <p:nvSpPr>
            <p:cNvPr name="Freeform 4" id="4"/>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name="TextBox 5" id="5"/>
            <p:cNvSpPr txBox="true"/>
            <p:nvPr/>
          </p:nvSpPr>
          <p:spPr>
            <a:xfrm>
              <a:off x="0" y="-76200"/>
              <a:ext cx="1050841" cy="505689"/>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F8F8F8"/>
                  </a:solidFill>
                  <a:latin typeface="Be Vietnam Bold"/>
                </a:rPr>
                <a:t>Study-Analysis</a:t>
              </a:r>
            </a:p>
          </p:txBody>
        </p:sp>
      </p:grpSp>
      <p:sp>
        <p:nvSpPr>
          <p:cNvPr name="Freeform 6" id="6"/>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757007" y="8985885"/>
            <a:ext cx="502293" cy="502293"/>
            <a:chOff x="0" y="0"/>
            <a:chExt cx="669724" cy="669724"/>
          </a:xfrm>
        </p:grpSpPr>
        <p:sp>
          <p:nvSpPr>
            <p:cNvPr name="Freeform 9" id="9"/>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314325" y="333778"/>
            <a:ext cx="2744518" cy="685397"/>
          </a:xfrm>
          <a:custGeom>
            <a:avLst/>
            <a:gdLst/>
            <a:ahLst/>
            <a:cxnLst/>
            <a:rect r="r" b="b" t="t" l="l"/>
            <a:pathLst>
              <a:path h="685397" w="2744518">
                <a:moveTo>
                  <a:pt x="0" y="0"/>
                </a:moveTo>
                <a:lnTo>
                  <a:pt x="2744518" y="0"/>
                </a:lnTo>
                <a:lnTo>
                  <a:pt x="2744518" y="685397"/>
                </a:lnTo>
                <a:lnTo>
                  <a:pt x="0" y="685397"/>
                </a:lnTo>
                <a:lnTo>
                  <a:pt x="0" y="0"/>
                </a:lnTo>
                <a:close/>
              </a:path>
            </a:pathLst>
          </a:custGeom>
          <a:blipFill>
            <a:blip r:embed="rId9"/>
            <a:stretch>
              <a:fillRect l="0" t="0" r="0" b="0"/>
            </a:stretch>
          </a:blipFill>
        </p:spPr>
      </p:sp>
      <p:sp>
        <p:nvSpPr>
          <p:cNvPr name="TextBox 12" id="12"/>
          <p:cNvSpPr txBox="true"/>
          <p:nvPr/>
        </p:nvSpPr>
        <p:spPr>
          <a:xfrm rot="0">
            <a:off x="1028700" y="2622227"/>
            <a:ext cx="3906777" cy="380373"/>
          </a:xfrm>
          <a:prstGeom prst="rect">
            <a:avLst/>
          </a:prstGeom>
        </p:spPr>
        <p:txBody>
          <a:bodyPr anchor="t" rtlCol="false" tIns="0" lIns="0" bIns="0" rIns="0">
            <a:spAutoFit/>
          </a:bodyPr>
          <a:lstStyle/>
          <a:p>
            <a:pPr algn="l">
              <a:lnSpc>
                <a:spcPts val="3163"/>
              </a:lnSpc>
            </a:pPr>
          </a:p>
        </p:txBody>
      </p:sp>
      <p:sp>
        <p:nvSpPr>
          <p:cNvPr name="TextBox 13" id="13"/>
          <p:cNvSpPr txBox="true"/>
          <p:nvPr/>
        </p:nvSpPr>
        <p:spPr>
          <a:xfrm rot="0">
            <a:off x="2306967" y="2935925"/>
            <a:ext cx="14450040" cy="4380755"/>
          </a:xfrm>
          <a:prstGeom prst="rect">
            <a:avLst/>
          </a:prstGeom>
        </p:spPr>
        <p:txBody>
          <a:bodyPr anchor="t" rtlCol="false" tIns="0" lIns="0" bIns="0" rIns="0">
            <a:spAutoFit/>
          </a:bodyPr>
          <a:lstStyle/>
          <a:p>
            <a:pPr algn="ctr">
              <a:lnSpc>
                <a:spcPts val="4961"/>
              </a:lnSpc>
            </a:pPr>
            <a:r>
              <a:rPr lang="en-US" sz="3544">
                <a:solidFill>
                  <a:srgbClr val="F8F8F8"/>
                </a:solidFill>
                <a:latin typeface="Canva Sans 1 Bold"/>
              </a:rPr>
              <a:t>It analyzes the nature of the data-set with respect to each account and observe any affecting factors that can used as parameters / hyperparameters for our learning model based on Frequency and magnitude</a:t>
            </a:r>
          </a:p>
          <a:p>
            <a:pPr algn="ctr">
              <a:lnSpc>
                <a:spcPts val="4961"/>
              </a:lnSpc>
            </a:pPr>
            <a:r>
              <a:rPr lang="en-US" sz="3544">
                <a:solidFill>
                  <a:srgbClr val="F8F8F8"/>
                </a:solidFill>
                <a:latin typeface="Canva Sans 1 Bold"/>
              </a:rPr>
              <a:t>For example : </a:t>
            </a:r>
          </a:p>
          <a:p>
            <a:pPr algn="ctr">
              <a:lnSpc>
                <a:spcPts val="4961"/>
              </a:lnSpc>
            </a:pPr>
            <a:r>
              <a:rPr lang="en-US" sz="3544">
                <a:solidFill>
                  <a:srgbClr val="F8F8F8"/>
                </a:solidFill>
                <a:latin typeface="Canva Sans 1 Bold"/>
              </a:rPr>
              <a:t>Frequency -- Average No of withdrawal per month</a:t>
            </a:r>
          </a:p>
          <a:p>
            <a:pPr algn="ctr">
              <a:lnSpc>
                <a:spcPts val="4961"/>
              </a:lnSpc>
            </a:pPr>
            <a:r>
              <a:rPr lang="en-US" sz="3544">
                <a:solidFill>
                  <a:srgbClr val="F8F8F8"/>
                </a:solidFill>
                <a:latin typeface="Canva Sans 1 Bold"/>
              </a:rPr>
              <a:t>Magnitude --Average amount withdrawed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DAF4_M5qGVg</dc:identifier>
  <dcterms:modified xsi:type="dcterms:W3CDTF">2011-08-01T06:04:30Z</dcterms:modified>
  <cp:revision>1</cp:revision>
  <dc:title>Project Proposal Presentation</dc:title>
</cp:coreProperties>
</file>